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1" r:id="rId3"/>
    <p:sldId id="294" r:id="rId4"/>
    <p:sldId id="296" r:id="rId5"/>
    <p:sldId id="295" r:id="rId6"/>
    <p:sldId id="297" r:id="rId7"/>
    <p:sldId id="298" r:id="rId8"/>
    <p:sldId id="305" r:id="rId9"/>
    <p:sldId id="300" r:id="rId10"/>
    <p:sldId id="303" r:id="rId11"/>
    <p:sldId id="310" r:id="rId12"/>
    <p:sldId id="304" r:id="rId13"/>
    <p:sldId id="311" r:id="rId14"/>
    <p:sldId id="308" r:id="rId15"/>
    <p:sldId id="306" r:id="rId16"/>
    <p:sldId id="301" r:id="rId17"/>
    <p:sldId id="299" r:id="rId18"/>
    <p:sldId id="312" r:id="rId19"/>
    <p:sldId id="261" r:id="rId20"/>
    <p:sldId id="356" r:id="rId21"/>
    <p:sldId id="314" r:id="rId22"/>
    <p:sldId id="345" r:id="rId23"/>
    <p:sldId id="346" r:id="rId24"/>
    <p:sldId id="317" r:id="rId25"/>
    <p:sldId id="316" r:id="rId26"/>
    <p:sldId id="315" r:id="rId27"/>
    <p:sldId id="318" r:id="rId28"/>
    <p:sldId id="332" r:id="rId29"/>
    <p:sldId id="333" r:id="rId30"/>
    <p:sldId id="319" r:id="rId31"/>
    <p:sldId id="320" r:id="rId32"/>
    <p:sldId id="334" r:id="rId33"/>
    <p:sldId id="321" r:id="rId34"/>
    <p:sldId id="335" r:id="rId35"/>
    <p:sldId id="336" r:id="rId36"/>
    <p:sldId id="322" r:id="rId37"/>
    <p:sldId id="347" r:id="rId38"/>
    <p:sldId id="337" r:id="rId39"/>
    <p:sldId id="324" r:id="rId40"/>
    <p:sldId id="349" r:id="rId41"/>
    <p:sldId id="348" r:id="rId42"/>
    <p:sldId id="325" r:id="rId43"/>
    <p:sldId id="339" r:id="rId44"/>
    <p:sldId id="326" r:id="rId45"/>
    <p:sldId id="350" r:id="rId46"/>
    <p:sldId id="340" r:id="rId47"/>
    <p:sldId id="351" r:id="rId48"/>
    <p:sldId id="328" r:id="rId49"/>
    <p:sldId id="352" r:id="rId50"/>
    <p:sldId id="330" r:id="rId51"/>
    <p:sldId id="353" r:id="rId52"/>
    <p:sldId id="343" r:id="rId53"/>
    <p:sldId id="354" r:id="rId54"/>
    <p:sldId id="357" r:id="rId55"/>
    <p:sldId id="358" r:id="rId56"/>
    <p:sldId id="355" r:id="rId5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10" autoAdjust="0"/>
    <p:restoredTop sz="94660"/>
  </p:normalViewPr>
  <p:slideViewPr>
    <p:cSldViewPr snapToGrid="0" showGuides="1">
      <p:cViewPr varScale="1">
        <p:scale>
          <a:sx n="61" d="100"/>
          <a:sy n="61" d="100"/>
        </p:scale>
        <p:origin x="840" y="66"/>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1DCF07-BA5A-4090-AB9A-C9FB1832432A}" type="doc">
      <dgm:prSet loTypeId="urn:microsoft.com/office/officeart/2008/layout/LinedList" loCatId="list" qsTypeId="urn:microsoft.com/office/officeart/2005/8/quickstyle/simple2" qsCatId="simple" csTypeId="urn:microsoft.com/office/officeart/2005/8/colors/accent1_2" csCatId="accent1"/>
      <dgm:spPr/>
      <dgm:t>
        <a:bodyPr/>
        <a:lstStyle/>
        <a:p>
          <a:endParaRPr lang="en-US"/>
        </a:p>
      </dgm:t>
    </dgm:pt>
    <dgm:pt modelId="{65283FFE-E91B-4728-B4B7-1F8C042BE790}">
      <dgm:prSet/>
      <dgm:spPr/>
      <dgm:t>
        <a:bodyPr/>
        <a:lstStyle/>
        <a:p>
          <a:r>
            <a:rPr lang="en-US" i="1" dirty="0"/>
            <a:t>MBS is recommended for individuals </a:t>
          </a:r>
          <a:r>
            <a:rPr lang="en-US" b="1" i="1" dirty="0"/>
            <a:t>with BMI &gt;35 kg/m</a:t>
          </a:r>
          <a:r>
            <a:rPr lang="en-US" b="1" i="1" baseline="30000" dirty="0"/>
            <a:t>2</a:t>
          </a:r>
          <a:r>
            <a:rPr lang="en-US" b="1" i="1" dirty="0"/>
            <a:t>,regardless of presence, absence, or severity of comorbidities.</a:t>
          </a:r>
          <a:endParaRPr lang="en-US" b="1" dirty="0"/>
        </a:p>
      </dgm:t>
    </dgm:pt>
    <dgm:pt modelId="{5E36D3E5-2D42-4F3D-8B8C-7B58126CA235}" type="parTrans" cxnId="{8F092E49-E350-4C8B-972E-BA82F30B1AE8}">
      <dgm:prSet/>
      <dgm:spPr/>
      <dgm:t>
        <a:bodyPr/>
        <a:lstStyle/>
        <a:p>
          <a:endParaRPr lang="en-US"/>
        </a:p>
      </dgm:t>
    </dgm:pt>
    <dgm:pt modelId="{C696B44A-A39E-4681-9E9F-3CF0CEDC12A6}" type="sibTrans" cxnId="{8F092E49-E350-4C8B-972E-BA82F30B1AE8}">
      <dgm:prSet/>
      <dgm:spPr/>
      <dgm:t>
        <a:bodyPr/>
        <a:lstStyle/>
        <a:p>
          <a:endParaRPr lang="en-US"/>
        </a:p>
      </dgm:t>
    </dgm:pt>
    <dgm:pt modelId="{2F13A3FA-91F1-4D4D-96E2-6D9D25B6C96E}">
      <dgm:prSet/>
      <dgm:spPr/>
      <dgm:t>
        <a:bodyPr/>
        <a:lstStyle/>
        <a:p>
          <a:r>
            <a:rPr lang="en-US" i="1" dirty="0"/>
            <a:t>MBS is recommended </a:t>
          </a:r>
          <a:r>
            <a:rPr lang="en-US" b="1" i="1" dirty="0"/>
            <a:t>in patients with T2D and BMI &gt;30 kg/m</a:t>
          </a:r>
          <a:r>
            <a:rPr lang="en-US" b="1" i="1" baseline="30000" dirty="0"/>
            <a:t>2</a:t>
          </a:r>
          <a:endParaRPr lang="en-US" b="1" dirty="0"/>
        </a:p>
      </dgm:t>
    </dgm:pt>
    <dgm:pt modelId="{40173FFA-33DE-4624-B524-2B22EAEFB502}" type="parTrans" cxnId="{7C952790-29DE-42A6-B947-D728FE003B7E}">
      <dgm:prSet/>
      <dgm:spPr/>
      <dgm:t>
        <a:bodyPr/>
        <a:lstStyle/>
        <a:p>
          <a:endParaRPr lang="en-US"/>
        </a:p>
      </dgm:t>
    </dgm:pt>
    <dgm:pt modelId="{CDB9DF0A-FC7C-4540-9306-9CF4B9973527}" type="sibTrans" cxnId="{7C952790-29DE-42A6-B947-D728FE003B7E}">
      <dgm:prSet/>
      <dgm:spPr/>
      <dgm:t>
        <a:bodyPr/>
        <a:lstStyle/>
        <a:p>
          <a:endParaRPr lang="en-US"/>
        </a:p>
      </dgm:t>
    </dgm:pt>
    <dgm:pt modelId="{F60E9075-B7CF-43BE-9AA7-6969C7D50030}">
      <dgm:prSet/>
      <dgm:spPr/>
      <dgm:t>
        <a:bodyPr/>
        <a:lstStyle/>
        <a:p>
          <a:r>
            <a:rPr lang="en-US" b="1" i="1" dirty="0"/>
            <a:t>MBS should be considered in individuals with BMI of 30–34.9 kg/m</a:t>
          </a:r>
          <a:r>
            <a:rPr lang="en-US" b="1" i="1" baseline="30000" dirty="0"/>
            <a:t>2 </a:t>
          </a:r>
          <a:r>
            <a:rPr lang="en-US" i="1" dirty="0"/>
            <a:t>who do not achieve substantial or durable weight loss or co-morbidity improvement using nonsurgical methods.</a:t>
          </a:r>
          <a:endParaRPr lang="en-US" dirty="0"/>
        </a:p>
      </dgm:t>
    </dgm:pt>
    <dgm:pt modelId="{6348B099-4D75-45A7-B880-87843A81E8A8}" type="parTrans" cxnId="{C1DDD031-11BD-4024-830D-B552E8E2A1E1}">
      <dgm:prSet/>
      <dgm:spPr/>
      <dgm:t>
        <a:bodyPr/>
        <a:lstStyle/>
        <a:p>
          <a:endParaRPr lang="en-US"/>
        </a:p>
      </dgm:t>
    </dgm:pt>
    <dgm:pt modelId="{B4D0A34C-B1B6-4FCB-8958-ED751C627385}" type="sibTrans" cxnId="{C1DDD031-11BD-4024-830D-B552E8E2A1E1}">
      <dgm:prSet/>
      <dgm:spPr/>
      <dgm:t>
        <a:bodyPr/>
        <a:lstStyle/>
        <a:p>
          <a:endParaRPr lang="en-US"/>
        </a:p>
      </dgm:t>
    </dgm:pt>
    <dgm:pt modelId="{51D73720-F917-42C4-AB02-6E0EC67E7DD2}" type="pres">
      <dgm:prSet presAssocID="{C01DCF07-BA5A-4090-AB9A-C9FB1832432A}" presName="vert0" presStyleCnt="0">
        <dgm:presLayoutVars>
          <dgm:dir val="rev"/>
          <dgm:animOne val="branch"/>
          <dgm:animLvl val="lvl"/>
        </dgm:presLayoutVars>
      </dgm:prSet>
      <dgm:spPr/>
    </dgm:pt>
    <dgm:pt modelId="{9D98B30C-211F-40E8-BFEF-64B55B393A7F}" type="pres">
      <dgm:prSet presAssocID="{65283FFE-E91B-4728-B4B7-1F8C042BE790}" presName="thickLine" presStyleLbl="alignNode1" presStyleIdx="0" presStyleCnt="3"/>
      <dgm:spPr/>
    </dgm:pt>
    <dgm:pt modelId="{E61867D5-4D43-4301-82E1-734CB0F04BAF}" type="pres">
      <dgm:prSet presAssocID="{65283FFE-E91B-4728-B4B7-1F8C042BE790}" presName="horz1" presStyleCnt="0"/>
      <dgm:spPr/>
    </dgm:pt>
    <dgm:pt modelId="{63FB2633-088B-411D-9103-F7F9E9095E07}" type="pres">
      <dgm:prSet presAssocID="{65283FFE-E91B-4728-B4B7-1F8C042BE790}" presName="tx1" presStyleLbl="revTx" presStyleIdx="0" presStyleCnt="3"/>
      <dgm:spPr/>
    </dgm:pt>
    <dgm:pt modelId="{45FD8B15-6B95-4438-83DF-2DFDEC13B404}" type="pres">
      <dgm:prSet presAssocID="{65283FFE-E91B-4728-B4B7-1F8C042BE790}" presName="vert1" presStyleCnt="0"/>
      <dgm:spPr/>
    </dgm:pt>
    <dgm:pt modelId="{59800CAC-E8EA-48C2-A714-1588E3F15753}" type="pres">
      <dgm:prSet presAssocID="{2F13A3FA-91F1-4D4D-96E2-6D9D25B6C96E}" presName="thickLine" presStyleLbl="alignNode1" presStyleIdx="1" presStyleCnt="3"/>
      <dgm:spPr/>
    </dgm:pt>
    <dgm:pt modelId="{2DA9091F-35B0-4D89-B37B-20CB12494E2A}" type="pres">
      <dgm:prSet presAssocID="{2F13A3FA-91F1-4D4D-96E2-6D9D25B6C96E}" presName="horz1" presStyleCnt="0"/>
      <dgm:spPr/>
    </dgm:pt>
    <dgm:pt modelId="{4F8A7143-6DB6-484A-985F-9BD20C775FF0}" type="pres">
      <dgm:prSet presAssocID="{2F13A3FA-91F1-4D4D-96E2-6D9D25B6C96E}" presName="tx1" presStyleLbl="revTx" presStyleIdx="1" presStyleCnt="3"/>
      <dgm:spPr/>
    </dgm:pt>
    <dgm:pt modelId="{A39DDC39-6303-45E7-97B7-D319ADA58DC4}" type="pres">
      <dgm:prSet presAssocID="{2F13A3FA-91F1-4D4D-96E2-6D9D25B6C96E}" presName="vert1" presStyleCnt="0"/>
      <dgm:spPr/>
    </dgm:pt>
    <dgm:pt modelId="{42F6F638-6CD8-4E4D-84F7-1979B0713944}" type="pres">
      <dgm:prSet presAssocID="{F60E9075-B7CF-43BE-9AA7-6969C7D50030}" presName="thickLine" presStyleLbl="alignNode1" presStyleIdx="2" presStyleCnt="3"/>
      <dgm:spPr/>
    </dgm:pt>
    <dgm:pt modelId="{3869B880-1947-4F2F-BAA5-483E9EB71575}" type="pres">
      <dgm:prSet presAssocID="{F60E9075-B7CF-43BE-9AA7-6969C7D50030}" presName="horz1" presStyleCnt="0"/>
      <dgm:spPr/>
    </dgm:pt>
    <dgm:pt modelId="{7B2AB7F6-814D-45B0-9A71-15737646A52A}" type="pres">
      <dgm:prSet presAssocID="{F60E9075-B7CF-43BE-9AA7-6969C7D50030}" presName="tx1" presStyleLbl="revTx" presStyleIdx="2" presStyleCnt="3"/>
      <dgm:spPr/>
    </dgm:pt>
    <dgm:pt modelId="{94B51A37-C056-4E5F-A5B4-BA79A6C8CA4C}" type="pres">
      <dgm:prSet presAssocID="{F60E9075-B7CF-43BE-9AA7-6969C7D50030}" presName="vert1" presStyleCnt="0"/>
      <dgm:spPr/>
    </dgm:pt>
  </dgm:ptLst>
  <dgm:cxnLst>
    <dgm:cxn modelId="{E49BC408-99FE-403B-9F46-F81622FEB29B}" type="presOf" srcId="{2F13A3FA-91F1-4D4D-96E2-6D9D25B6C96E}" destId="{4F8A7143-6DB6-484A-985F-9BD20C775FF0}" srcOrd="0" destOrd="0" presId="urn:microsoft.com/office/officeart/2008/layout/LinedList"/>
    <dgm:cxn modelId="{C1DDD031-11BD-4024-830D-B552E8E2A1E1}" srcId="{C01DCF07-BA5A-4090-AB9A-C9FB1832432A}" destId="{F60E9075-B7CF-43BE-9AA7-6969C7D50030}" srcOrd="2" destOrd="0" parTransId="{6348B099-4D75-45A7-B880-87843A81E8A8}" sibTransId="{B4D0A34C-B1B6-4FCB-8958-ED751C627385}"/>
    <dgm:cxn modelId="{8F092E49-E350-4C8B-972E-BA82F30B1AE8}" srcId="{C01DCF07-BA5A-4090-AB9A-C9FB1832432A}" destId="{65283FFE-E91B-4728-B4B7-1F8C042BE790}" srcOrd="0" destOrd="0" parTransId="{5E36D3E5-2D42-4F3D-8B8C-7B58126CA235}" sibTransId="{C696B44A-A39E-4681-9E9F-3CF0CEDC12A6}"/>
    <dgm:cxn modelId="{7C952790-29DE-42A6-B947-D728FE003B7E}" srcId="{C01DCF07-BA5A-4090-AB9A-C9FB1832432A}" destId="{2F13A3FA-91F1-4D4D-96E2-6D9D25B6C96E}" srcOrd="1" destOrd="0" parTransId="{40173FFA-33DE-4624-B524-2B22EAEFB502}" sibTransId="{CDB9DF0A-FC7C-4540-9306-9CF4B9973527}"/>
    <dgm:cxn modelId="{0D514490-6E4E-4460-B33A-8E0872836D06}" type="presOf" srcId="{65283FFE-E91B-4728-B4B7-1F8C042BE790}" destId="{63FB2633-088B-411D-9103-F7F9E9095E07}" srcOrd="0" destOrd="0" presId="urn:microsoft.com/office/officeart/2008/layout/LinedList"/>
    <dgm:cxn modelId="{F48A36CA-4C2F-4E12-8D60-D51EF87DF9EF}" type="presOf" srcId="{C01DCF07-BA5A-4090-AB9A-C9FB1832432A}" destId="{51D73720-F917-42C4-AB02-6E0EC67E7DD2}" srcOrd="0" destOrd="0" presId="urn:microsoft.com/office/officeart/2008/layout/LinedList"/>
    <dgm:cxn modelId="{C6F5D8F7-87E4-475A-9F37-2B2451085097}" type="presOf" srcId="{F60E9075-B7CF-43BE-9AA7-6969C7D50030}" destId="{7B2AB7F6-814D-45B0-9A71-15737646A52A}" srcOrd="0" destOrd="0" presId="urn:microsoft.com/office/officeart/2008/layout/LinedList"/>
    <dgm:cxn modelId="{272D3A24-6FC3-4846-8068-12B63D3D80F9}" type="presParOf" srcId="{51D73720-F917-42C4-AB02-6E0EC67E7DD2}" destId="{9D98B30C-211F-40E8-BFEF-64B55B393A7F}" srcOrd="0" destOrd="0" presId="urn:microsoft.com/office/officeart/2008/layout/LinedList"/>
    <dgm:cxn modelId="{42393D38-B730-4554-86E9-78416F0A3E3F}" type="presParOf" srcId="{51D73720-F917-42C4-AB02-6E0EC67E7DD2}" destId="{E61867D5-4D43-4301-82E1-734CB0F04BAF}" srcOrd="1" destOrd="0" presId="urn:microsoft.com/office/officeart/2008/layout/LinedList"/>
    <dgm:cxn modelId="{4F486429-A731-428C-BD19-AC371A5C4163}" type="presParOf" srcId="{E61867D5-4D43-4301-82E1-734CB0F04BAF}" destId="{63FB2633-088B-411D-9103-F7F9E9095E07}" srcOrd="0" destOrd="0" presId="urn:microsoft.com/office/officeart/2008/layout/LinedList"/>
    <dgm:cxn modelId="{87015B61-88AD-48EE-AE6D-582E14BEB79E}" type="presParOf" srcId="{E61867D5-4D43-4301-82E1-734CB0F04BAF}" destId="{45FD8B15-6B95-4438-83DF-2DFDEC13B404}" srcOrd="1" destOrd="0" presId="urn:microsoft.com/office/officeart/2008/layout/LinedList"/>
    <dgm:cxn modelId="{BF2DCB6E-0349-4686-926A-F395169A664D}" type="presParOf" srcId="{51D73720-F917-42C4-AB02-6E0EC67E7DD2}" destId="{59800CAC-E8EA-48C2-A714-1588E3F15753}" srcOrd="2" destOrd="0" presId="urn:microsoft.com/office/officeart/2008/layout/LinedList"/>
    <dgm:cxn modelId="{EFB4E026-0F5D-4761-9915-CE1DCF581FB1}" type="presParOf" srcId="{51D73720-F917-42C4-AB02-6E0EC67E7DD2}" destId="{2DA9091F-35B0-4D89-B37B-20CB12494E2A}" srcOrd="3" destOrd="0" presId="urn:microsoft.com/office/officeart/2008/layout/LinedList"/>
    <dgm:cxn modelId="{02BA47A9-D993-421A-81F8-D4E55F763406}" type="presParOf" srcId="{2DA9091F-35B0-4D89-B37B-20CB12494E2A}" destId="{4F8A7143-6DB6-484A-985F-9BD20C775FF0}" srcOrd="0" destOrd="0" presId="urn:microsoft.com/office/officeart/2008/layout/LinedList"/>
    <dgm:cxn modelId="{A152414F-1A37-483A-A22B-5339BA066DE3}" type="presParOf" srcId="{2DA9091F-35B0-4D89-B37B-20CB12494E2A}" destId="{A39DDC39-6303-45E7-97B7-D319ADA58DC4}" srcOrd="1" destOrd="0" presId="urn:microsoft.com/office/officeart/2008/layout/LinedList"/>
    <dgm:cxn modelId="{9AA2C61F-A67A-4BAC-BA1F-0A79979F6464}" type="presParOf" srcId="{51D73720-F917-42C4-AB02-6E0EC67E7DD2}" destId="{42F6F638-6CD8-4E4D-84F7-1979B0713944}" srcOrd="4" destOrd="0" presId="urn:microsoft.com/office/officeart/2008/layout/LinedList"/>
    <dgm:cxn modelId="{CF0DDDAD-F3C7-4D08-9917-DE0A1F5CDF0C}" type="presParOf" srcId="{51D73720-F917-42C4-AB02-6E0EC67E7DD2}" destId="{3869B880-1947-4F2F-BAA5-483E9EB71575}" srcOrd="5" destOrd="0" presId="urn:microsoft.com/office/officeart/2008/layout/LinedList"/>
    <dgm:cxn modelId="{F628375C-12B7-4D0B-8FBE-93D6A440B719}" type="presParOf" srcId="{3869B880-1947-4F2F-BAA5-483E9EB71575}" destId="{7B2AB7F6-814D-45B0-9A71-15737646A52A}" srcOrd="0" destOrd="0" presId="urn:microsoft.com/office/officeart/2008/layout/LinedList"/>
    <dgm:cxn modelId="{A9191E2D-A1BB-419E-A1FF-1651267705E2}" type="presParOf" srcId="{3869B880-1947-4F2F-BAA5-483E9EB71575}" destId="{94B51A37-C056-4E5F-A5B4-BA79A6C8CA4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73ECEF3-DEE2-4EF2-BEC8-F570CED9A26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FEFC0A0-2E37-4F5D-9E5C-FA7C41AA4F17}">
      <dgm:prSet/>
      <dgm:spPr/>
      <dgm:t>
        <a:bodyPr/>
        <a:lstStyle/>
        <a:p>
          <a:r>
            <a:rPr lang="en-US" b="1" dirty="0"/>
            <a:t>Recommendation:</a:t>
          </a:r>
          <a:r>
            <a:rPr lang="en-US" dirty="0"/>
            <a:t> </a:t>
          </a:r>
        </a:p>
      </dgm:t>
    </dgm:pt>
    <dgm:pt modelId="{20C809F8-5E66-4EF9-9C33-F52EBE139D5F}" type="parTrans" cxnId="{143C30EC-96AF-4D70-A9DF-777C00BDDF2F}">
      <dgm:prSet/>
      <dgm:spPr/>
      <dgm:t>
        <a:bodyPr/>
        <a:lstStyle/>
        <a:p>
          <a:endParaRPr lang="en-US"/>
        </a:p>
      </dgm:t>
    </dgm:pt>
    <dgm:pt modelId="{AE9BBCE0-9242-4050-A9E2-D5DC0B2A451B}" type="sibTrans" cxnId="{143C30EC-96AF-4D70-A9DF-777C00BDDF2F}">
      <dgm:prSet/>
      <dgm:spPr/>
      <dgm:t>
        <a:bodyPr/>
        <a:lstStyle/>
        <a:p>
          <a:endParaRPr lang="en-US"/>
        </a:p>
      </dgm:t>
    </dgm:pt>
    <dgm:pt modelId="{D37F7036-CFB2-4DF4-95C8-77A928CAA63A}">
      <dgm:prSet/>
      <dgm:spPr/>
      <dgm:t>
        <a:bodyPr/>
        <a:lstStyle/>
        <a:p>
          <a:r>
            <a:rPr lang="en-US" dirty="0"/>
            <a:t>•</a:t>
          </a:r>
          <a:r>
            <a:rPr lang="en-US" i="1" dirty="0"/>
            <a:t>	</a:t>
          </a:r>
          <a:r>
            <a:rPr lang="en-US" i="1" dirty="0">
              <a:solidFill>
                <a:srgbClr val="FF0000"/>
              </a:solidFill>
            </a:rPr>
            <a:t>MBS does not negatively impact on pubertal development or linear growth</a:t>
          </a:r>
          <a:endParaRPr lang="en-US" dirty="0">
            <a:solidFill>
              <a:srgbClr val="FF0000"/>
            </a:solidFill>
          </a:endParaRPr>
        </a:p>
        <a:p>
          <a:pPr>
            <a:buFont typeface="Symbol" panose="05050102010706020507" pitchFamily="18" charset="2"/>
            <a:buChar char=""/>
          </a:pPr>
          <a:endParaRPr lang="en-US" i="1" dirty="0"/>
        </a:p>
      </dgm:t>
    </dgm:pt>
    <dgm:pt modelId="{14A66221-8A15-45E4-B5DA-BA1977173125}" type="parTrans" cxnId="{121F60DC-E6E1-4558-8CB4-AC2FBF6DBC52}">
      <dgm:prSet/>
      <dgm:spPr/>
      <dgm:t>
        <a:bodyPr/>
        <a:lstStyle/>
        <a:p>
          <a:endParaRPr lang="en-US"/>
        </a:p>
      </dgm:t>
    </dgm:pt>
    <dgm:pt modelId="{F7B185B4-7A20-403A-862A-9F96275B7974}" type="sibTrans" cxnId="{121F60DC-E6E1-4558-8CB4-AC2FBF6DBC52}">
      <dgm:prSet/>
      <dgm:spPr/>
      <dgm:t>
        <a:bodyPr/>
        <a:lstStyle/>
        <a:p>
          <a:endParaRPr lang="en-US"/>
        </a:p>
      </dgm:t>
    </dgm:pt>
    <dgm:pt modelId="{B59C090B-ED52-4408-B981-DF0D110289AF}">
      <dgm:prSet/>
      <dgm:spPr/>
      <dgm:t>
        <a:bodyPr/>
        <a:lstStyle/>
        <a:p>
          <a:r>
            <a:rPr lang="en-US" b="1" dirty="0"/>
            <a:t>Grade of recommendation A</a:t>
          </a:r>
        </a:p>
      </dgm:t>
    </dgm:pt>
    <dgm:pt modelId="{2C45B5C7-1973-42BA-A4DD-A8349EAF4358}" type="parTrans" cxnId="{E668E55E-1782-48E9-A95B-251C8ACE62CA}">
      <dgm:prSet/>
      <dgm:spPr/>
      <dgm:t>
        <a:bodyPr/>
        <a:lstStyle/>
        <a:p>
          <a:endParaRPr lang="en-US"/>
        </a:p>
      </dgm:t>
    </dgm:pt>
    <dgm:pt modelId="{777CAD6C-FF2C-45A1-B3DE-F0F9C3D1D3F2}" type="sibTrans" cxnId="{E668E55E-1782-48E9-A95B-251C8ACE62CA}">
      <dgm:prSet/>
      <dgm:spPr/>
      <dgm:t>
        <a:bodyPr/>
        <a:lstStyle/>
        <a:p>
          <a:endParaRPr lang="en-US"/>
        </a:p>
      </dgm:t>
    </dgm:pt>
    <dgm:pt modelId="{D36EC3BD-D276-41BB-9834-8BD46F249111}">
      <dgm:prSet/>
      <dgm:spPr/>
      <dgm:t>
        <a:bodyPr/>
        <a:lstStyle/>
        <a:p>
          <a:pPr>
            <a:buFont typeface="Symbol" panose="05050102010706020507" pitchFamily="18" charset="2"/>
            <a:buChar char=""/>
          </a:pPr>
          <a:r>
            <a:rPr lang="en-US" i="1" dirty="0"/>
            <a:t>MBS is safe in the population younger than 18 years and produces durable weight loss and improvement in co-morbid conditions.</a:t>
          </a:r>
          <a:endParaRPr lang="en-US" b="1" dirty="0"/>
        </a:p>
      </dgm:t>
    </dgm:pt>
    <dgm:pt modelId="{0715FCAE-CED0-45BF-AF7C-ACEEF1D10251}" type="sibTrans" cxnId="{F8692F56-0818-4614-B571-E249D29E3849}">
      <dgm:prSet/>
      <dgm:spPr/>
      <dgm:t>
        <a:bodyPr/>
        <a:lstStyle/>
        <a:p>
          <a:endParaRPr lang="en-US"/>
        </a:p>
      </dgm:t>
    </dgm:pt>
    <dgm:pt modelId="{25C240D8-3917-4066-BD63-2203427F165D}" type="parTrans" cxnId="{F8692F56-0818-4614-B571-E249D29E3849}">
      <dgm:prSet/>
      <dgm:spPr/>
      <dgm:t>
        <a:bodyPr/>
        <a:lstStyle/>
        <a:p>
          <a:endParaRPr lang="en-US"/>
        </a:p>
      </dgm:t>
    </dgm:pt>
    <dgm:pt modelId="{0D0FE491-98BD-48DA-87EE-B0A1B956F3A4}">
      <dgm:prSet/>
      <dgm:spPr/>
      <dgm:t>
        <a:bodyPr/>
        <a:lstStyle/>
        <a:p>
          <a:r>
            <a:rPr lang="en-US" b="1" dirty="0"/>
            <a:t>Level of Evidence 1b</a:t>
          </a:r>
        </a:p>
      </dgm:t>
    </dgm:pt>
    <dgm:pt modelId="{3AF98AEC-1FFF-4E11-A261-AC77BE4530B3}" type="sibTrans" cxnId="{AAC181BB-B3E7-4845-A9EF-6AA5EEF63D09}">
      <dgm:prSet/>
      <dgm:spPr/>
      <dgm:t>
        <a:bodyPr/>
        <a:lstStyle/>
        <a:p>
          <a:endParaRPr lang="en-US"/>
        </a:p>
      </dgm:t>
    </dgm:pt>
    <dgm:pt modelId="{46FBC0B4-2663-422F-A069-B35C7A69A23B}" type="parTrans" cxnId="{AAC181BB-B3E7-4845-A9EF-6AA5EEF63D09}">
      <dgm:prSet/>
      <dgm:spPr/>
      <dgm:t>
        <a:bodyPr/>
        <a:lstStyle/>
        <a:p>
          <a:endParaRPr lang="en-US"/>
        </a:p>
      </dgm:t>
    </dgm:pt>
    <dgm:pt modelId="{F6AAEB23-0DE6-49EF-8F7B-3588B43BFC8B}" type="pres">
      <dgm:prSet presAssocID="{273ECEF3-DEE2-4EF2-BEC8-F570CED9A265}" presName="vert0" presStyleCnt="0">
        <dgm:presLayoutVars>
          <dgm:dir/>
          <dgm:animOne val="branch"/>
          <dgm:animLvl val="lvl"/>
        </dgm:presLayoutVars>
      </dgm:prSet>
      <dgm:spPr/>
    </dgm:pt>
    <dgm:pt modelId="{2A5011EF-CCB0-430E-BA90-E61B24F6051A}" type="pres">
      <dgm:prSet presAssocID="{8FEFC0A0-2E37-4F5D-9E5C-FA7C41AA4F17}" presName="thickLine" presStyleLbl="alignNode1" presStyleIdx="0" presStyleCnt="5"/>
      <dgm:spPr/>
    </dgm:pt>
    <dgm:pt modelId="{1DA18968-D046-4447-9FD2-2640B8459AD0}" type="pres">
      <dgm:prSet presAssocID="{8FEFC0A0-2E37-4F5D-9E5C-FA7C41AA4F17}" presName="horz1" presStyleCnt="0"/>
      <dgm:spPr/>
    </dgm:pt>
    <dgm:pt modelId="{235C63BF-518B-4849-9185-5476CA608DC1}" type="pres">
      <dgm:prSet presAssocID="{8FEFC0A0-2E37-4F5D-9E5C-FA7C41AA4F17}" presName="tx1" presStyleLbl="revTx" presStyleIdx="0" presStyleCnt="5"/>
      <dgm:spPr/>
    </dgm:pt>
    <dgm:pt modelId="{3C65ED49-8B7D-4FAA-9CAC-B2389ABC6967}" type="pres">
      <dgm:prSet presAssocID="{8FEFC0A0-2E37-4F5D-9E5C-FA7C41AA4F17}" presName="vert1" presStyleCnt="0"/>
      <dgm:spPr/>
    </dgm:pt>
    <dgm:pt modelId="{8D93E203-3ECF-4025-821F-FBD6D0A46868}" type="pres">
      <dgm:prSet presAssocID="{D37F7036-CFB2-4DF4-95C8-77A928CAA63A}" presName="thickLine" presStyleLbl="alignNode1" presStyleIdx="1" presStyleCnt="5"/>
      <dgm:spPr/>
    </dgm:pt>
    <dgm:pt modelId="{AFD55BA9-24C0-419A-8E66-1724BC8A2BB6}" type="pres">
      <dgm:prSet presAssocID="{D37F7036-CFB2-4DF4-95C8-77A928CAA63A}" presName="horz1" presStyleCnt="0"/>
      <dgm:spPr/>
    </dgm:pt>
    <dgm:pt modelId="{2893D7E3-4DE5-4E86-8681-9F7657C00FFD}" type="pres">
      <dgm:prSet presAssocID="{D37F7036-CFB2-4DF4-95C8-77A928CAA63A}" presName="tx1" presStyleLbl="revTx" presStyleIdx="1" presStyleCnt="5"/>
      <dgm:spPr/>
    </dgm:pt>
    <dgm:pt modelId="{AA9DCFFC-956A-4C74-8727-00F62BCF3E69}" type="pres">
      <dgm:prSet presAssocID="{D37F7036-CFB2-4DF4-95C8-77A928CAA63A}" presName="vert1" presStyleCnt="0"/>
      <dgm:spPr/>
    </dgm:pt>
    <dgm:pt modelId="{1E433D12-6011-4228-82E4-BBB546950B1C}" type="pres">
      <dgm:prSet presAssocID="{D36EC3BD-D276-41BB-9834-8BD46F249111}" presName="thickLine" presStyleLbl="alignNode1" presStyleIdx="2" presStyleCnt="5"/>
      <dgm:spPr/>
    </dgm:pt>
    <dgm:pt modelId="{DABE2F8D-7929-4CFA-88AD-35F84C6C882E}" type="pres">
      <dgm:prSet presAssocID="{D36EC3BD-D276-41BB-9834-8BD46F249111}" presName="horz1" presStyleCnt="0"/>
      <dgm:spPr/>
    </dgm:pt>
    <dgm:pt modelId="{D8C6B9F2-9D99-4C24-A167-33B9C4B34AE2}" type="pres">
      <dgm:prSet presAssocID="{D36EC3BD-D276-41BB-9834-8BD46F249111}" presName="tx1" presStyleLbl="revTx" presStyleIdx="2" presStyleCnt="5"/>
      <dgm:spPr/>
    </dgm:pt>
    <dgm:pt modelId="{C4F69423-3911-4F1B-AC76-D37341CDB780}" type="pres">
      <dgm:prSet presAssocID="{D36EC3BD-D276-41BB-9834-8BD46F249111}" presName="vert1" presStyleCnt="0"/>
      <dgm:spPr/>
    </dgm:pt>
    <dgm:pt modelId="{4E88CBA2-4C34-4D43-9399-D6BBDCD8052B}" type="pres">
      <dgm:prSet presAssocID="{0D0FE491-98BD-48DA-87EE-B0A1B956F3A4}" presName="thickLine" presStyleLbl="alignNode1" presStyleIdx="3" presStyleCnt="5"/>
      <dgm:spPr/>
    </dgm:pt>
    <dgm:pt modelId="{637CD7A8-D8AB-436C-BFD3-AB13453F6EB1}" type="pres">
      <dgm:prSet presAssocID="{0D0FE491-98BD-48DA-87EE-B0A1B956F3A4}" presName="horz1" presStyleCnt="0"/>
      <dgm:spPr/>
    </dgm:pt>
    <dgm:pt modelId="{EEA3277A-9C8E-46C3-91E1-898DEB02CA79}" type="pres">
      <dgm:prSet presAssocID="{0D0FE491-98BD-48DA-87EE-B0A1B956F3A4}" presName="tx1" presStyleLbl="revTx" presStyleIdx="3" presStyleCnt="5"/>
      <dgm:spPr/>
    </dgm:pt>
    <dgm:pt modelId="{4CC3D6AE-2D41-48A9-9ED8-C6A0DAB36833}" type="pres">
      <dgm:prSet presAssocID="{0D0FE491-98BD-48DA-87EE-B0A1B956F3A4}" presName="vert1" presStyleCnt="0"/>
      <dgm:spPr/>
    </dgm:pt>
    <dgm:pt modelId="{4FEA520A-4214-4B1E-8D4D-3D668B5849D1}" type="pres">
      <dgm:prSet presAssocID="{B59C090B-ED52-4408-B981-DF0D110289AF}" presName="thickLine" presStyleLbl="alignNode1" presStyleIdx="4" presStyleCnt="5"/>
      <dgm:spPr/>
    </dgm:pt>
    <dgm:pt modelId="{725E1106-32BF-4276-B986-4668B32B1383}" type="pres">
      <dgm:prSet presAssocID="{B59C090B-ED52-4408-B981-DF0D110289AF}" presName="horz1" presStyleCnt="0"/>
      <dgm:spPr/>
    </dgm:pt>
    <dgm:pt modelId="{5346BE33-6C96-4A24-A841-DD1093A4C144}" type="pres">
      <dgm:prSet presAssocID="{B59C090B-ED52-4408-B981-DF0D110289AF}" presName="tx1" presStyleLbl="revTx" presStyleIdx="4" presStyleCnt="5"/>
      <dgm:spPr/>
    </dgm:pt>
    <dgm:pt modelId="{0F973BED-4663-47CA-B330-CC3987844332}" type="pres">
      <dgm:prSet presAssocID="{B59C090B-ED52-4408-B981-DF0D110289AF}" presName="vert1" presStyleCnt="0"/>
      <dgm:spPr/>
    </dgm:pt>
  </dgm:ptLst>
  <dgm:cxnLst>
    <dgm:cxn modelId="{8832A416-BE1E-409E-9534-BDAF0F6ED8AC}" type="presOf" srcId="{D37F7036-CFB2-4DF4-95C8-77A928CAA63A}" destId="{2893D7E3-4DE5-4E86-8681-9F7657C00FFD}" srcOrd="0" destOrd="0" presId="urn:microsoft.com/office/officeart/2008/layout/LinedList"/>
    <dgm:cxn modelId="{5624B917-4557-4EF2-88CA-B3ED90105098}" type="presOf" srcId="{0D0FE491-98BD-48DA-87EE-B0A1B956F3A4}" destId="{EEA3277A-9C8E-46C3-91E1-898DEB02CA79}" srcOrd="0" destOrd="0" presId="urn:microsoft.com/office/officeart/2008/layout/LinedList"/>
    <dgm:cxn modelId="{E668E55E-1782-48E9-A95B-251C8ACE62CA}" srcId="{273ECEF3-DEE2-4EF2-BEC8-F570CED9A265}" destId="{B59C090B-ED52-4408-B981-DF0D110289AF}" srcOrd="4" destOrd="0" parTransId="{2C45B5C7-1973-42BA-A4DD-A8349EAF4358}" sibTransId="{777CAD6C-FF2C-45A1-B3DE-F0F9C3D1D3F2}"/>
    <dgm:cxn modelId="{556FF35E-A490-4443-80CC-9FC18CED9515}" type="presOf" srcId="{8FEFC0A0-2E37-4F5D-9E5C-FA7C41AA4F17}" destId="{235C63BF-518B-4849-9185-5476CA608DC1}" srcOrd="0" destOrd="0" presId="urn:microsoft.com/office/officeart/2008/layout/LinedList"/>
    <dgm:cxn modelId="{F8692F56-0818-4614-B571-E249D29E3849}" srcId="{273ECEF3-DEE2-4EF2-BEC8-F570CED9A265}" destId="{D36EC3BD-D276-41BB-9834-8BD46F249111}" srcOrd="2" destOrd="0" parTransId="{25C240D8-3917-4066-BD63-2203427F165D}" sibTransId="{0715FCAE-CED0-45BF-AF7C-ACEEF1D10251}"/>
    <dgm:cxn modelId="{E8AA7D8B-3AC4-4388-BECB-8108018D068E}" type="presOf" srcId="{273ECEF3-DEE2-4EF2-BEC8-F570CED9A265}" destId="{F6AAEB23-0DE6-49EF-8F7B-3588B43BFC8B}" srcOrd="0" destOrd="0" presId="urn:microsoft.com/office/officeart/2008/layout/LinedList"/>
    <dgm:cxn modelId="{3B22F5AA-D5E9-4DC2-8929-B3C276B42584}" type="presOf" srcId="{D36EC3BD-D276-41BB-9834-8BD46F249111}" destId="{D8C6B9F2-9D99-4C24-A167-33B9C4B34AE2}" srcOrd="0" destOrd="0" presId="urn:microsoft.com/office/officeart/2008/layout/LinedList"/>
    <dgm:cxn modelId="{AAC181BB-B3E7-4845-A9EF-6AA5EEF63D09}" srcId="{273ECEF3-DEE2-4EF2-BEC8-F570CED9A265}" destId="{0D0FE491-98BD-48DA-87EE-B0A1B956F3A4}" srcOrd="3" destOrd="0" parTransId="{46FBC0B4-2663-422F-A069-B35C7A69A23B}" sibTransId="{3AF98AEC-1FFF-4E11-A261-AC77BE4530B3}"/>
    <dgm:cxn modelId="{DE3BA8D4-5B69-45F9-B18C-B54C5AEDA3C4}" type="presOf" srcId="{B59C090B-ED52-4408-B981-DF0D110289AF}" destId="{5346BE33-6C96-4A24-A841-DD1093A4C144}" srcOrd="0" destOrd="0" presId="urn:microsoft.com/office/officeart/2008/layout/LinedList"/>
    <dgm:cxn modelId="{121F60DC-E6E1-4558-8CB4-AC2FBF6DBC52}" srcId="{273ECEF3-DEE2-4EF2-BEC8-F570CED9A265}" destId="{D37F7036-CFB2-4DF4-95C8-77A928CAA63A}" srcOrd="1" destOrd="0" parTransId="{14A66221-8A15-45E4-B5DA-BA1977173125}" sibTransId="{F7B185B4-7A20-403A-862A-9F96275B7974}"/>
    <dgm:cxn modelId="{143C30EC-96AF-4D70-A9DF-777C00BDDF2F}" srcId="{273ECEF3-DEE2-4EF2-BEC8-F570CED9A265}" destId="{8FEFC0A0-2E37-4F5D-9E5C-FA7C41AA4F17}" srcOrd="0" destOrd="0" parTransId="{20C809F8-5E66-4EF9-9C33-F52EBE139D5F}" sibTransId="{AE9BBCE0-9242-4050-A9E2-D5DC0B2A451B}"/>
    <dgm:cxn modelId="{A78EFC96-02E3-4B15-B6F8-0EA4D5068F89}" type="presParOf" srcId="{F6AAEB23-0DE6-49EF-8F7B-3588B43BFC8B}" destId="{2A5011EF-CCB0-430E-BA90-E61B24F6051A}" srcOrd="0" destOrd="0" presId="urn:microsoft.com/office/officeart/2008/layout/LinedList"/>
    <dgm:cxn modelId="{3A68ADCE-E63F-4B57-A638-296FBD588B39}" type="presParOf" srcId="{F6AAEB23-0DE6-49EF-8F7B-3588B43BFC8B}" destId="{1DA18968-D046-4447-9FD2-2640B8459AD0}" srcOrd="1" destOrd="0" presId="urn:microsoft.com/office/officeart/2008/layout/LinedList"/>
    <dgm:cxn modelId="{BA2E00AD-3102-4676-86BF-2735D63560CD}" type="presParOf" srcId="{1DA18968-D046-4447-9FD2-2640B8459AD0}" destId="{235C63BF-518B-4849-9185-5476CA608DC1}" srcOrd="0" destOrd="0" presId="urn:microsoft.com/office/officeart/2008/layout/LinedList"/>
    <dgm:cxn modelId="{15B68CF5-31E0-4B9E-AB21-B6AE59A29F49}" type="presParOf" srcId="{1DA18968-D046-4447-9FD2-2640B8459AD0}" destId="{3C65ED49-8B7D-4FAA-9CAC-B2389ABC6967}" srcOrd="1" destOrd="0" presId="urn:microsoft.com/office/officeart/2008/layout/LinedList"/>
    <dgm:cxn modelId="{D766DFB9-9DF0-48FE-BF22-76BDA4060F13}" type="presParOf" srcId="{F6AAEB23-0DE6-49EF-8F7B-3588B43BFC8B}" destId="{8D93E203-3ECF-4025-821F-FBD6D0A46868}" srcOrd="2" destOrd="0" presId="urn:microsoft.com/office/officeart/2008/layout/LinedList"/>
    <dgm:cxn modelId="{E70B173D-6F2E-43F6-ADF2-3279EAAA26B3}" type="presParOf" srcId="{F6AAEB23-0DE6-49EF-8F7B-3588B43BFC8B}" destId="{AFD55BA9-24C0-419A-8E66-1724BC8A2BB6}" srcOrd="3" destOrd="0" presId="urn:microsoft.com/office/officeart/2008/layout/LinedList"/>
    <dgm:cxn modelId="{ED9737E7-C723-4B21-8829-FFB5689B050E}" type="presParOf" srcId="{AFD55BA9-24C0-419A-8E66-1724BC8A2BB6}" destId="{2893D7E3-4DE5-4E86-8681-9F7657C00FFD}" srcOrd="0" destOrd="0" presId="urn:microsoft.com/office/officeart/2008/layout/LinedList"/>
    <dgm:cxn modelId="{4CA84BAC-17E1-4391-89EC-FA24F3E859D0}" type="presParOf" srcId="{AFD55BA9-24C0-419A-8E66-1724BC8A2BB6}" destId="{AA9DCFFC-956A-4C74-8727-00F62BCF3E69}" srcOrd="1" destOrd="0" presId="urn:microsoft.com/office/officeart/2008/layout/LinedList"/>
    <dgm:cxn modelId="{5380EF1D-BAA5-4160-B28A-1404678FFF81}" type="presParOf" srcId="{F6AAEB23-0DE6-49EF-8F7B-3588B43BFC8B}" destId="{1E433D12-6011-4228-82E4-BBB546950B1C}" srcOrd="4" destOrd="0" presId="urn:microsoft.com/office/officeart/2008/layout/LinedList"/>
    <dgm:cxn modelId="{72AB3367-7406-49DB-8428-6F179065AA45}" type="presParOf" srcId="{F6AAEB23-0DE6-49EF-8F7B-3588B43BFC8B}" destId="{DABE2F8D-7929-4CFA-88AD-35F84C6C882E}" srcOrd="5" destOrd="0" presId="urn:microsoft.com/office/officeart/2008/layout/LinedList"/>
    <dgm:cxn modelId="{6FDDC461-B8EE-427B-8CF3-C5924455170B}" type="presParOf" srcId="{DABE2F8D-7929-4CFA-88AD-35F84C6C882E}" destId="{D8C6B9F2-9D99-4C24-A167-33B9C4B34AE2}" srcOrd="0" destOrd="0" presId="urn:microsoft.com/office/officeart/2008/layout/LinedList"/>
    <dgm:cxn modelId="{2273DAFE-FE73-4C7F-92F4-704F5CA13DC4}" type="presParOf" srcId="{DABE2F8D-7929-4CFA-88AD-35F84C6C882E}" destId="{C4F69423-3911-4F1B-AC76-D37341CDB780}" srcOrd="1" destOrd="0" presId="urn:microsoft.com/office/officeart/2008/layout/LinedList"/>
    <dgm:cxn modelId="{FE69C1C2-881A-4112-A50D-6CAC022B2490}" type="presParOf" srcId="{F6AAEB23-0DE6-49EF-8F7B-3588B43BFC8B}" destId="{4E88CBA2-4C34-4D43-9399-D6BBDCD8052B}" srcOrd="6" destOrd="0" presId="urn:microsoft.com/office/officeart/2008/layout/LinedList"/>
    <dgm:cxn modelId="{46A87613-D9E3-4F1A-8036-6B2E6146878F}" type="presParOf" srcId="{F6AAEB23-0DE6-49EF-8F7B-3588B43BFC8B}" destId="{637CD7A8-D8AB-436C-BFD3-AB13453F6EB1}" srcOrd="7" destOrd="0" presId="urn:microsoft.com/office/officeart/2008/layout/LinedList"/>
    <dgm:cxn modelId="{7862F74E-6AF2-4A47-95E0-1390C0D0D9A2}" type="presParOf" srcId="{637CD7A8-D8AB-436C-BFD3-AB13453F6EB1}" destId="{EEA3277A-9C8E-46C3-91E1-898DEB02CA79}" srcOrd="0" destOrd="0" presId="urn:microsoft.com/office/officeart/2008/layout/LinedList"/>
    <dgm:cxn modelId="{C11B5F21-E329-425E-997B-07F6479E026A}" type="presParOf" srcId="{637CD7A8-D8AB-436C-BFD3-AB13453F6EB1}" destId="{4CC3D6AE-2D41-48A9-9ED8-C6A0DAB36833}" srcOrd="1" destOrd="0" presId="urn:microsoft.com/office/officeart/2008/layout/LinedList"/>
    <dgm:cxn modelId="{2DE40639-5127-43CB-BA03-F428B97B54F1}" type="presParOf" srcId="{F6AAEB23-0DE6-49EF-8F7B-3588B43BFC8B}" destId="{4FEA520A-4214-4B1E-8D4D-3D668B5849D1}" srcOrd="8" destOrd="0" presId="urn:microsoft.com/office/officeart/2008/layout/LinedList"/>
    <dgm:cxn modelId="{A0991D24-5584-4CC6-8218-B68E34F7084B}" type="presParOf" srcId="{F6AAEB23-0DE6-49EF-8F7B-3588B43BFC8B}" destId="{725E1106-32BF-4276-B986-4668B32B1383}" srcOrd="9" destOrd="0" presId="urn:microsoft.com/office/officeart/2008/layout/LinedList"/>
    <dgm:cxn modelId="{E764973B-C8EF-4275-ADBE-A2FDA11BB265}" type="presParOf" srcId="{725E1106-32BF-4276-B986-4668B32B1383}" destId="{5346BE33-6C96-4A24-A841-DD1093A4C144}" srcOrd="0" destOrd="0" presId="urn:microsoft.com/office/officeart/2008/layout/LinedList"/>
    <dgm:cxn modelId="{D8388F4A-F1BC-4BC8-A087-A986D9209ABC}" type="presParOf" srcId="{725E1106-32BF-4276-B986-4668B32B1383}" destId="{0F973BED-4663-47CA-B330-CC398784433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73ECEF3-DEE2-4EF2-BEC8-F570CED9A26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FEFC0A0-2E37-4F5D-9E5C-FA7C41AA4F17}">
      <dgm:prSet/>
      <dgm:spPr/>
      <dgm:t>
        <a:bodyPr/>
        <a:lstStyle/>
        <a:p>
          <a:r>
            <a:rPr lang="en-US" b="1" dirty="0"/>
            <a:t>Recommendation:</a:t>
          </a:r>
          <a:r>
            <a:rPr lang="en-US" dirty="0"/>
            <a:t> </a:t>
          </a:r>
        </a:p>
      </dgm:t>
    </dgm:pt>
    <dgm:pt modelId="{20C809F8-5E66-4EF9-9C33-F52EBE139D5F}" type="parTrans" cxnId="{143C30EC-96AF-4D70-A9DF-777C00BDDF2F}">
      <dgm:prSet/>
      <dgm:spPr/>
      <dgm:t>
        <a:bodyPr/>
        <a:lstStyle/>
        <a:p>
          <a:endParaRPr lang="en-US"/>
        </a:p>
      </dgm:t>
    </dgm:pt>
    <dgm:pt modelId="{AE9BBCE0-9242-4050-A9E2-D5DC0B2A451B}" type="sibTrans" cxnId="{143C30EC-96AF-4D70-A9DF-777C00BDDF2F}">
      <dgm:prSet/>
      <dgm:spPr/>
      <dgm:t>
        <a:bodyPr/>
        <a:lstStyle/>
        <a:p>
          <a:endParaRPr lang="en-US"/>
        </a:p>
      </dgm:t>
    </dgm:pt>
    <dgm:pt modelId="{D37F7036-CFB2-4DF4-95C8-77A928CAA63A}">
      <dgm:prSet/>
      <dgm:spPr/>
      <dgm:t>
        <a:bodyPr/>
        <a:lstStyle/>
        <a:p>
          <a:r>
            <a:rPr lang="en-US" dirty="0"/>
            <a:t>•</a:t>
          </a:r>
          <a:r>
            <a:rPr lang="en-US" i="1" dirty="0"/>
            <a:t>	Obesity is associated with poor outcomes after total joint arthroplasty. Orthopedic surgical societies discourage hip and knee replacement in patients with BMI ≥ 40 kg/m</a:t>
          </a:r>
          <a:r>
            <a:rPr lang="en-US" i="1" baseline="30000" dirty="0"/>
            <a:t>2</a:t>
          </a:r>
          <a:r>
            <a:rPr lang="en-US" i="1" dirty="0"/>
            <a:t>, mainly due to the increased risk of readmission and surgical complications, such as wound infection and deep vein thrombosis.</a:t>
          </a:r>
        </a:p>
      </dgm:t>
    </dgm:pt>
    <dgm:pt modelId="{14A66221-8A15-45E4-B5DA-BA1977173125}" type="parTrans" cxnId="{121F60DC-E6E1-4558-8CB4-AC2FBF6DBC52}">
      <dgm:prSet/>
      <dgm:spPr/>
      <dgm:t>
        <a:bodyPr/>
        <a:lstStyle/>
        <a:p>
          <a:endParaRPr lang="en-US"/>
        </a:p>
      </dgm:t>
    </dgm:pt>
    <dgm:pt modelId="{F7B185B4-7A20-403A-862A-9F96275B7974}" type="sibTrans" cxnId="{121F60DC-E6E1-4558-8CB4-AC2FBF6DBC52}">
      <dgm:prSet/>
      <dgm:spPr/>
      <dgm:t>
        <a:bodyPr/>
        <a:lstStyle/>
        <a:p>
          <a:endParaRPr lang="en-US"/>
        </a:p>
      </dgm:t>
    </dgm:pt>
    <dgm:pt modelId="{B59C090B-ED52-4408-B981-DF0D110289AF}">
      <dgm:prSet/>
      <dgm:spPr/>
      <dgm:t>
        <a:bodyPr/>
        <a:lstStyle/>
        <a:p>
          <a:r>
            <a:rPr lang="en-US" b="1" dirty="0"/>
            <a:t>Grade of recommendation B</a:t>
          </a:r>
        </a:p>
      </dgm:t>
    </dgm:pt>
    <dgm:pt modelId="{2C45B5C7-1973-42BA-A4DD-A8349EAF4358}" type="parTrans" cxnId="{E668E55E-1782-48E9-A95B-251C8ACE62CA}">
      <dgm:prSet/>
      <dgm:spPr/>
      <dgm:t>
        <a:bodyPr/>
        <a:lstStyle/>
        <a:p>
          <a:endParaRPr lang="en-US"/>
        </a:p>
      </dgm:t>
    </dgm:pt>
    <dgm:pt modelId="{777CAD6C-FF2C-45A1-B3DE-F0F9C3D1D3F2}" type="sibTrans" cxnId="{E668E55E-1782-48E9-A95B-251C8ACE62CA}">
      <dgm:prSet/>
      <dgm:spPr/>
      <dgm:t>
        <a:bodyPr/>
        <a:lstStyle/>
        <a:p>
          <a:endParaRPr lang="en-US"/>
        </a:p>
      </dgm:t>
    </dgm:pt>
    <dgm:pt modelId="{D36EC3BD-D276-41BB-9834-8BD46F249111}">
      <dgm:prSet/>
      <dgm:spPr/>
      <dgm:t>
        <a:bodyPr/>
        <a:lstStyle/>
        <a:p>
          <a:pPr>
            <a:buFont typeface="Symbol" panose="05050102010706020507" pitchFamily="18" charset="2"/>
            <a:buChar char=""/>
          </a:pPr>
          <a:r>
            <a:rPr lang="en-US" i="1" dirty="0"/>
            <a:t>MBS prior to total knee and hip arthroplasty has been shown to decrease operative time, hospital LOS, and early postoperative complications</a:t>
          </a:r>
          <a:endParaRPr lang="en-US" b="1" dirty="0"/>
        </a:p>
      </dgm:t>
    </dgm:pt>
    <dgm:pt modelId="{0715FCAE-CED0-45BF-AF7C-ACEEF1D10251}" type="sibTrans" cxnId="{F8692F56-0818-4614-B571-E249D29E3849}">
      <dgm:prSet/>
      <dgm:spPr/>
      <dgm:t>
        <a:bodyPr/>
        <a:lstStyle/>
        <a:p>
          <a:endParaRPr lang="en-US"/>
        </a:p>
      </dgm:t>
    </dgm:pt>
    <dgm:pt modelId="{25C240D8-3917-4066-BD63-2203427F165D}" type="parTrans" cxnId="{F8692F56-0818-4614-B571-E249D29E3849}">
      <dgm:prSet/>
      <dgm:spPr/>
      <dgm:t>
        <a:bodyPr/>
        <a:lstStyle/>
        <a:p>
          <a:endParaRPr lang="en-US"/>
        </a:p>
      </dgm:t>
    </dgm:pt>
    <dgm:pt modelId="{0D0FE491-98BD-48DA-87EE-B0A1B956F3A4}">
      <dgm:prSet/>
      <dgm:spPr/>
      <dgm:t>
        <a:bodyPr/>
        <a:lstStyle/>
        <a:p>
          <a:r>
            <a:rPr lang="en-US" b="1" dirty="0"/>
            <a:t>Level of Evidence 2b</a:t>
          </a:r>
        </a:p>
      </dgm:t>
    </dgm:pt>
    <dgm:pt modelId="{3AF98AEC-1FFF-4E11-A261-AC77BE4530B3}" type="sibTrans" cxnId="{AAC181BB-B3E7-4845-A9EF-6AA5EEF63D09}">
      <dgm:prSet/>
      <dgm:spPr/>
      <dgm:t>
        <a:bodyPr/>
        <a:lstStyle/>
        <a:p>
          <a:endParaRPr lang="en-US"/>
        </a:p>
      </dgm:t>
    </dgm:pt>
    <dgm:pt modelId="{46FBC0B4-2663-422F-A069-B35C7A69A23B}" type="parTrans" cxnId="{AAC181BB-B3E7-4845-A9EF-6AA5EEF63D09}">
      <dgm:prSet/>
      <dgm:spPr/>
      <dgm:t>
        <a:bodyPr/>
        <a:lstStyle/>
        <a:p>
          <a:endParaRPr lang="en-US"/>
        </a:p>
      </dgm:t>
    </dgm:pt>
    <dgm:pt modelId="{32B481A0-87A4-488D-99A0-D28ACF584300}">
      <dgm:prSet custT="1"/>
      <dgm:spPr/>
      <dgm:t>
        <a:bodyPr/>
        <a:lstStyle/>
        <a:p>
          <a:r>
            <a:rPr lang="en-US" sz="1800" b="1" i="1" dirty="0">
              <a:solidFill>
                <a:srgbClr val="FF0000"/>
              </a:solidFill>
            </a:rPr>
            <a:t>According to experts opinion, MBS can be considered as a bridge to joint arthroplasty in patients with BMI ≥ 30 </a:t>
          </a:r>
          <a:r>
            <a:rPr lang="en-US" sz="1800" b="1" dirty="0">
              <a:solidFill>
                <a:srgbClr val="FF0000"/>
              </a:solidFill>
            </a:rPr>
            <a:t>kg/m</a:t>
          </a:r>
          <a:r>
            <a:rPr lang="en-US" sz="1800" b="1" baseline="30000" dirty="0">
              <a:solidFill>
                <a:srgbClr val="FF0000"/>
              </a:solidFill>
            </a:rPr>
            <a:t>2</a:t>
          </a:r>
          <a:endParaRPr lang="en-US" sz="1800" b="1" dirty="0">
            <a:solidFill>
              <a:srgbClr val="FF0000"/>
            </a:solidFill>
          </a:endParaRPr>
        </a:p>
      </dgm:t>
    </dgm:pt>
    <dgm:pt modelId="{41C29FE9-5A01-4389-88C4-436720E5791C}" type="parTrans" cxnId="{2E907B13-C255-4120-8547-799C429B6177}">
      <dgm:prSet/>
      <dgm:spPr/>
      <dgm:t>
        <a:bodyPr/>
        <a:lstStyle/>
        <a:p>
          <a:endParaRPr lang="en-US"/>
        </a:p>
      </dgm:t>
    </dgm:pt>
    <dgm:pt modelId="{3B736B91-C3A3-45E0-BE7C-538674C63F84}" type="sibTrans" cxnId="{2E907B13-C255-4120-8547-799C429B6177}">
      <dgm:prSet/>
      <dgm:spPr/>
      <dgm:t>
        <a:bodyPr/>
        <a:lstStyle/>
        <a:p>
          <a:endParaRPr lang="en-US"/>
        </a:p>
      </dgm:t>
    </dgm:pt>
    <dgm:pt modelId="{F6AAEB23-0DE6-49EF-8F7B-3588B43BFC8B}" type="pres">
      <dgm:prSet presAssocID="{273ECEF3-DEE2-4EF2-BEC8-F570CED9A265}" presName="vert0" presStyleCnt="0">
        <dgm:presLayoutVars>
          <dgm:dir/>
          <dgm:animOne val="branch"/>
          <dgm:animLvl val="lvl"/>
        </dgm:presLayoutVars>
      </dgm:prSet>
      <dgm:spPr/>
    </dgm:pt>
    <dgm:pt modelId="{2A5011EF-CCB0-430E-BA90-E61B24F6051A}" type="pres">
      <dgm:prSet presAssocID="{8FEFC0A0-2E37-4F5D-9E5C-FA7C41AA4F17}" presName="thickLine" presStyleLbl="alignNode1" presStyleIdx="0" presStyleCnt="6"/>
      <dgm:spPr/>
    </dgm:pt>
    <dgm:pt modelId="{1DA18968-D046-4447-9FD2-2640B8459AD0}" type="pres">
      <dgm:prSet presAssocID="{8FEFC0A0-2E37-4F5D-9E5C-FA7C41AA4F17}" presName="horz1" presStyleCnt="0"/>
      <dgm:spPr/>
    </dgm:pt>
    <dgm:pt modelId="{235C63BF-518B-4849-9185-5476CA608DC1}" type="pres">
      <dgm:prSet presAssocID="{8FEFC0A0-2E37-4F5D-9E5C-FA7C41AA4F17}" presName="tx1" presStyleLbl="revTx" presStyleIdx="0" presStyleCnt="6"/>
      <dgm:spPr/>
    </dgm:pt>
    <dgm:pt modelId="{3C65ED49-8B7D-4FAA-9CAC-B2389ABC6967}" type="pres">
      <dgm:prSet presAssocID="{8FEFC0A0-2E37-4F5D-9E5C-FA7C41AA4F17}" presName="vert1" presStyleCnt="0"/>
      <dgm:spPr/>
    </dgm:pt>
    <dgm:pt modelId="{8D93E203-3ECF-4025-821F-FBD6D0A46868}" type="pres">
      <dgm:prSet presAssocID="{D37F7036-CFB2-4DF4-95C8-77A928CAA63A}" presName="thickLine" presStyleLbl="alignNode1" presStyleIdx="1" presStyleCnt="6"/>
      <dgm:spPr/>
    </dgm:pt>
    <dgm:pt modelId="{AFD55BA9-24C0-419A-8E66-1724BC8A2BB6}" type="pres">
      <dgm:prSet presAssocID="{D37F7036-CFB2-4DF4-95C8-77A928CAA63A}" presName="horz1" presStyleCnt="0"/>
      <dgm:spPr/>
    </dgm:pt>
    <dgm:pt modelId="{2893D7E3-4DE5-4E86-8681-9F7657C00FFD}" type="pres">
      <dgm:prSet presAssocID="{D37F7036-CFB2-4DF4-95C8-77A928CAA63A}" presName="tx1" presStyleLbl="revTx" presStyleIdx="1" presStyleCnt="6"/>
      <dgm:spPr/>
    </dgm:pt>
    <dgm:pt modelId="{AA9DCFFC-956A-4C74-8727-00F62BCF3E69}" type="pres">
      <dgm:prSet presAssocID="{D37F7036-CFB2-4DF4-95C8-77A928CAA63A}" presName="vert1" presStyleCnt="0"/>
      <dgm:spPr/>
    </dgm:pt>
    <dgm:pt modelId="{1E433D12-6011-4228-82E4-BBB546950B1C}" type="pres">
      <dgm:prSet presAssocID="{D36EC3BD-D276-41BB-9834-8BD46F249111}" presName="thickLine" presStyleLbl="alignNode1" presStyleIdx="2" presStyleCnt="6"/>
      <dgm:spPr/>
    </dgm:pt>
    <dgm:pt modelId="{DABE2F8D-7929-4CFA-88AD-35F84C6C882E}" type="pres">
      <dgm:prSet presAssocID="{D36EC3BD-D276-41BB-9834-8BD46F249111}" presName="horz1" presStyleCnt="0"/>
      <dgm:spPr/>
    </dgm:pt>
    <dgm:pt modelId="{D8C6B9F2-9D99-4C24-A167-33B9C4B34AE2}" type="pres">
      <dgm:prSet presAssocID="{D36EC3BD-D276-41BB-9834-8BD46F249111}" presName="tx1" presStyleLbl="revTx" presStyleIdx="2" presStyleCnt="6"/>
      <dgm:spPr/>
    </dgm:pt>
    <dgm:pt modelId="{C4F69423-3911-4F1B-AC76-D37341CDB780}" type="pres">
      <dgm:prSet presAssocID="{D36EC3BD-D276-41BB-9834-8BD46F249111}" presName="vert1" presStyleCnt="0"/>
      <dgm:spPr/>
    </dgm:pt>
    <dgm:pt modelId="{49BE94E2-B5B8-4C0B-8398-B42888EBF317}" type="pres">
      <dgm:prSet presAssocID="{32B481A0-87A4-488D-99A0-D28ACF584300}" presName="thickLine" presStyleLbl="alignNode1" presStyleIdx="3" presStyleCnt="6"/>
      <dgm:spPr/>
    </dgm:pt>
    <dgm:pt modelId="{15035AB7-42F7-4246-86A7-520ECDE4C203}" type="pres">
      <dgm:prSet presAssocID="{32B481A0-87A4-488D-99A0-D28ACF584300}" presName="horz1" presStyleCnt="0"/>
      <dgm:spPr/>
    </dgm:pt>
    <dgm:pt modelId="{2ABF0669-8C4F-41D8-A690-9151828E5B39}" type="pres">
      <dgm:prSet presAssocID="{32B481A0-87A4-488D-99A0-D28ACF584300}" presName="tx1" presStyleLbl="revTx" presStyleIdx="3" presStyleCnt="6"/>
      <dgm:spPr/>
    </dgm:pt>
    <dgm:pt modelId="{AD7D57F5-349E-4C64-8D7F-AA18C324058D}" type="pres">
      <dgm:prSet presAssocID="{32B481A0-87A4-488D-99A0-D28ACF584300}" presName="vert1" presStyleCnt="0"/>
      <dgm:spPr/>
    </dgm:pt>
    <dgm:pt modelId="{4E88CBA2-4C34-4D43-9399-D6BBDCD8052B}" type="pres">
      <dgm:prSet presAssocID="{0D0FE491-98BD-48DA-87EE-B0A1B956F3A4}" presName="thickLine" presStyleLbl="alignNode1" presStyleIdx="4" presStyleCnt="6"/>
      <dgm:spPr/>
    </dgm:pt>
    <dgm:pt modelId="{637CD7A8-D8AB-436C-BFD3-AB13453F6EB1}" type="pres">
      <dgm:prSet presAssocID="{0D0FE491-98BD-48DA-87EE-B0A1B956F3A4}" presName="horz1" presStyleCnt="0"/>
      <dgm:spPr/>
    </dgm:pt>
    <dgm:pt modelId="{EEA3277A-9C8E-46C3-91E1-898DEB02CA79}" type="pres">
      <dgm:prSet presAssocID="{0D0FE491-98BD-48DA-87EE-B0A1B956F3A4}" presName="tx1" presStyleLbl="revTx" presStyleIdx="4" presStyleCnt="6"/>
      <dgm:spPr/>
    </dgm:pt>
    <dgm:pt modelId="{4CC3D6AE-2D41-48A9-9ED8-C6A0DAB36833}" type="pres">
      <dgm:prSet presAssocID="{0D0FE491-98BD-48DA-87EE-B0A1B956F3A4}" presName="vert1" presStyleCnt="0"/>
      <dgm:spPr/>
    </dgm:pt>
    <dgm:pt modelId="{4FEA520A-4214-4B1E-8D4D-3D668B5849D1}" type="pres">
      <dgm:prSet presAssocID="{B59C090B-ED52-4408-B981-DF0D110289AF}" presName="thickLine" presStyleLbl="alignNode1" presStyleIdx="5" presStyleCnt="6"/>
      <dgm:spPr/>
    </dgm:pt>
    <dgm:pt modelId="{725E1106-32BF-4276-B986-4668B32B1383}" type="pres">
      <dgm:prSet presAssocID="{B59C090B-ED52-4408-B981-DF0D110289AF}" presName="horz1" presStyleCnt="0"/>
      <dgm:spPr/>
    </dgm:pt>
    <dgm:pt modelId="{5346BE33-6C96-4A24-A841-DD1093A4C144}" type="pres">
      <dgm:prSet presAssocID="{B59C090B-ED52-4408-B981-DF0D110289AF}" presName="tx1" presStyleLbl="revTx" presStyleIdx="5" presStyleCnt="6"/>
      <dgm:spPr/>
    </dgm:pt>
    <dgm:pt modelId="{0F973BED-4663-47CA-B330-CC3987844332}" type="pres">
      <dgm:prSet presAssocID="{B59C090B-ED52-4408-B981-DF0D110289AF}" presName="vert1" presStyleCnt="0"/>
      <dgm:spPr/>
    </dgm:pt>
  </dgm:ptLst>
  <dgm:cxnLst>
    <dgm:cxn modelId="{2E907B13-C255-4120-8547-799C429B6177}" srcId="{273ECEF3-DEE2-4EF2-BEC8-F570CED9A265}" destId="{32B481A0-87A4-488D-99A0-D28ACF584300}" srcOrd="3" destOrd="0" parTransId="{41C29FE9-5A01-4389-88C4-436720E5791C}" sibTransId="{3B736B91-C3A3-45E0-BE7C-538674C63F84}"/>
    <dgm:cxn modelId="{8832A416-BE1E-409E-9534-BDAF0F6ED8AC}" type="presOf" srcId="{D37F7036-CFB2-4DF4-95C8-77A928CAA63A}" destId="{2893D7E3-4DE5-4E86-8681-9F7657C00FFD}" srcOrd="0" destOrd="0" presId="urn:microsoft.com/office/officeart/2008/layout/LinedList"/>
    <dgm:cxn modelId="{5624B917-4557-4EF2-88CA-B3ED90105098}" type="presOf" srcId="{0D0FE491-98BD-48DA-87EE-B0A1B956F3A4}" destId="{EEA3277A-9C8E-46C3-91E1-898DEB02CA79}" srcOrd="0" destOrd="0" presId="urn:microsoft.com/office/officeart/2008/layout/LinedList"/>
    <dgm:cxn modelId="{E668E55E-1782-48E9-A95B-251C8ACE62CA}" srcId="{273ECEF3-DEE2-4EF2-BEC8-F570CED9A265}" destId="{B59C090B-ED52-4408-B981-DF0D110289AF}" srcOrd="5" destOrd="0" parTransId="{2C45B5C7-1973-42BA-A4DD-A8349EAF4358}" sibTransId="{777CAD6C-FF2C-45A1-B3DE-F0F9C3D1D3F2}"/>
    <dgm:cxn modelId="{556FF35E-A490-4443-80CC-9FC18CED9515}" type="presOf" srcId="{8FEFC0A0-2E37-4F5D-9E5C-FA7C41AA4F17}" destId="{235C63BF-518B-4849-9185-5476CA608DC1}" srcOrd="0" destOrd="0" presId="urn:microsoft.com/office/officeart/2008/layout/LinedList"/>
    <dgm:cxn modelId="{205C7843-9806-4E8A-BFED-D66BF1B92D0D}" type="presOf" srcId="{32B481A0-87A4-488D-99A0-D28ACF584300}" destId="{2ABF0669-8C4F-41D8-A690-9151828E5B39}" srcOrd="0" destOrd="0" presId="urn:microsoft.com/office/officeart/2008/layout/LinedList"/>
    <dgm:cxn modelId="{F8692F56-0818-4614-B571-E249D29E3849}" srcId="{273ECEF3-DEE2-4EF2-BEC8-F570CED9A265}" destId="{D36EC3BD-D276-41BB-9834-8BD46F249111}" srcOrd="2" destOrd="0" parTransId="{25C240D8-3917-4066-BD63-2203427F165D}" sibTransId="{0715FCAE-CED0-45BF-AF7C-ACEEF1D10251}"/>
    <dgm:cxn modelId="{E8AA7D8B-3AC4-4388-BECB-8108018D068E}" type="presOf" srcId="{273ECEF3-DEE2-4EF2-BEC8-F570CED9A265}" destId="{F6AAEB23-0DE6-49EF-8F7B-3588B43BFC8B}" srcOrd="0" destOrd="0" presId="urn:microsoft.com/office/officeart/2008/layout/LinedList"/>
    <dgm:cxn modelId="{3B22F5AA-D5E9-4DC2-8929-B3C276B42584}" type="presOf" srcId="{D36EC3BD-D276-41BB-9834-8BD46F249111}" destId="{D8C6B9F2-9D99-4C24-A167-33B9C4B34AE2}" srcOrd="0" destOrd="0" presId="urn:microsoft.com/office/officeart/2008/layout/LinedList"/>
    <dgm:cxn modelId="{AAC181BB-B3E7-4845-A9EF-6AA5EEF63D09}" srcId="{273ECEF3-DEE2-4EF2-BEC8-F570CED9A265}" destId="{0D0FE491-98BD-48DA-87EE-B0A1B956F3A4}" srcOrd="4" destOrd="0" parTransId="{46FBC0B4-2663-422F-A069-B35C7A69A23B}" sibTransId="{3AF98AEC-1FFF-4E11-A261-AC77BE4530B3}"/>
    <dgm:cxn modelId="{DE3BA8D4-5B69-45F9-B18C-B54C5AEDA3C4}" type="presOf" srcId="{B59C090B-ED52-4408-B981-DF0D110289AF}" destId="{5346BE33-6C96-4A24-A841-DD1093A4C144}" srcOrd="0" destOrd="0" presId="urn:microsoft.com/office/officeart/2008/layout/LinedList"/>
    <dgm:cxn modelId="{121F60DC-E6E1-4558-8CB4-AC2FBF6DBC52}" srcId="{273ECEF3-DEE2-4EF2-BEC8-F570CED9A265}" destId="{D37F7036-CFB2-4DF4-95C8-77A928CAA63A}" srcOrd="1" destOrd="0" parTransId="{14A66221-8A15-45E4-B5DA-BA1977173125}" sibTransId="{F7B185B4-7A20-403A-862A-9F96275B7974}"/>
    <dgm:cxn modelId="{143C30EC-96AF-4D70-A9DF-777C00BDDF2F}" srcId="{273ECEF3-DEE2-4EF2-BEC8-F570CED9A265}" destId="{8FEFC0A0-2E37-4F5D-9E5C-FA7C41AA4F17}" srcOrd="0" destOrd="0" parTransId="{20C809F8-5E66-4EF9-9C33-F52EBE139D5F}" sibTransId="{AE9BBCE0-9242-4050-A9E2-D5DC0B2A451B}"/>
    <dgm:cxn modelId="{A78EFC96-02E3-4B15-B6F8-0EA4D5068F89}" type="presParOf" srcId="{F6AAEB23-0DE6-49EF-8F7B-3588B43BFC8B}" destId="{2A5011EF-CCB0-430E-BA90-E61B24F6051A}" srcOrd="0" destOrd="0" presId="urn:microsoft.com/office/officeart/2008/layout/LinedList"/>
    <dgm:cxn modelId="{3A68ADCE-E63F-4B57-A638-296FBD588B39}" type="presParOf" srcId="{F6AAEB23-0DE6-49EF-8F7B-3588B43BFC8B}" destId="{1DA18968-D046-4447-9FD2-2640B8459AD0}" srcOrd="1" destOrd="0" presId="urn:microsoft.com/office/officeart/2008/layout/LinedList"/>
    <dgm:cxn modelId="{BA2E00AD-3102-4676-86BF-2735D63560CD}" type="presParOf" srcId="{1DA18968-D046-4447-9FD2-2640B8459AD0}" destId="{235C63BF-518B-4849-9185-5476CA608DC1}" srcOrd="0" destOrd="0" presId="urn:microsoft.com/office/officeart/2008/layout/LinedList"/>
    <dgm:cxn modelId="{15B68CF5-31E0-4B9E-AB21-B6AE59A29F49}" type="presParOf" srcId="{1DA18968-D046-4447-9FD2-2640B8459AD0}" destId="{3C65ED49-8B7D-4FAA-9CAC-B2389ABC6967}" srcOrd="1" destOrd="0" presId="urn:microsoft.com/office/officeart/2008/layout/LinedList"/>
    <dgm:cxn modelId="{D766DFB9-9DF0-48FE-BF22-76BDA4060F13}" type="presParOf" srcId="{F6AAEB23-0DE6-49EF-8F7B-3588B43BFC8B}" destId="{8D93E203-3ECF-4025-821F-FBD6D0A46868}" srcOrd="2" destOrd="0" presId="urn:microsoft.com/office/officeart/2008/layout/LinedList"/>
    <dgm:cxn modelId="{E70B173D-6F2E-43F6-ADF2-3279EAAA26B3}" type="presParOf" srcId="{F6AAEB23-0DE6-49EF-8F7B-3588B43BFC8B}" destId="{AFD55BA9-24C0-419A-8E66-1724BC8A2BB6}" srcOrd="3" destOrd="0" presId="urn:microsoft.com/office/officeart/2008/layout/LinedList"/>
    <dgm:cxn modelId="{ED9737E7-C723-4B21-8829-FFB5689B050E}" type="presParOf" srcId="{AFD55BA9-24C0-419A-8E66-1724BC8A2BB6}" destId="{2893D7E3-4DE5-4E86-8681-9F7657C00FFD}" srcOrd="0" destOrd="0" presId="urn:microsoft.com/office/officeart/2008/layout/LinedList"/>
    <dgm:cxn modelId="{4CA84BAC-17E1-4391-89EC-FA24F3E859D0}" type="presParOf" srcId="{AFD55BA9-24C0-419A-8E66-1724BC8A2BB6}" destId="{AA9DCFFC-956A-4C74-8727-00F62BCF3E69}" srcOrd="1" destOrd="0" presId="urn:microsoft.com/office/officeart/2008/layout/LinedList"/>
    <dgm:cxn modelId="{5380EF1D-BAA5-4160-B28A-1404678FFF81}" type="presParOf" srcId="{F6AAEB23-0DE6-49EF-8F7B-3588B43BFC8B}" destId="{1E433D12-6011-4228-82E4-BBB546950B1C}" srcOrd="4" destOrd="0" presId="urn:microsoft.com/office/officeart/2008/layout/LinedList"/>
    <dgm:cxn modelId="{72AB3367-7406-49DB-8428-6F179065AA45}" type="presParOf" srcId="{F6AAEB23-0DE6-49EF-8F7B-3588B43BFC8B}" destId="{DABE2F8D-7929-4CFA-88AD-35F84C6C882E}" srcOrd="5" destOrd="0" presId="urn:microsoft.com/office/officeart/2008/layout/LinedList"/>
    <dgm:cxn modelId="{6FDDC461-B8EE-427B-8CF3-C5924455170B}" type="presParOf" srcId="{DABE2F8D-7929-4CFA-88AD-35F84C6C882E}" destId="{D8C6B9F2-9D99-4C24-A167-33B9C4B34AE2}" srcOrd="0" destOrd="0" presId="urn:microsoft.com/office/officeart/2008/layout/LinedList"/>
    <dgm:cxn modelId="{2273DAFE-FE73-4C7F-92F4-704F5CA13DC4}" type="presParOf" srcId="{DABE2F8D-7929-4CFA-88AD-35F84C6C882E}" destId="{C4F69423-3911-4F1B-AC76-D37341CDB780}" srcOrd="1" destOrd="0" presId="urn:microsoft.com/office/officeart/2008/layout/LinedList"/>
    <dgm:cxn modelId="{2F02E576-FF59-47F5-BAAC-9610927B4FD1}" type="presParOf" srcId="{F6AAEB23-0DE6-49EF-8F7B-3588B43BFC8B}" destId="{49BE94E2-B5B8-4C0B-8398-B42888EBF317}" srcOrd="6" destOrd="0" presId="urn:microsoft.com/office/officeart/2008/layout/LinedList"/>
    <dgm:cxn modelId="{D0B2AA5C-51E3-4533-9203-943363CE2280}" type="presParOf" srcId="{F6AAEB23-0DE6-49EF-8F7B-3588B43BFC8B}" destId="{15035AB7-42F7-4246-86A7-520ECDE4C203}" srcOrd="7" destOrd="0" presId="urn:microsoft.com/office/officeart/2008/layout/LinedList"/>
    <dgm:cxn modelId="{E6EDBF7D-5805-460E-A3EB-27599D78BDA8}" type="presParOf" srcId="{15035AB7-42F7-4246-86A7-520ECDE4C203}" destId="{2ABF0669-8C4F-41D8-A690-9151828E5B39}" srcOrd="0" destOrd="0" presId="urn:microsoft.com/office/officeart/2008/layout/LinedList"/>
    <dgm:cxn modelId="{40BDF4D3-6E6A-4843-B2DF-A709A4A7E1CC}" type="presParOf" srcId="{15035AB7-42F7-4246-86A7-520ECDE4C203}" destId="{AD7D57F5-349E-4C64-8D7F-AA18C324058D}" srcOrd="1" destOrd="0" presId="urn:microsoft.com/office/officeart/2008/layout/LinedList"/>
    <dgm:cxn modelId="{FE69C1C2-881A-4112-A50D-6CAC022B2490}" type="presParOf" srcId="{F6AAEB23-0DE6-49EF-8F7B-3588B43BFC8B}" destId="{4E88CBA2-4C34-4D43-9399-D6BBDCD8052B}" srcOrd="8" destOrd="0" presId="urn:microsoft.com/office/officeart/2008/layout/LinedList"/>
    <dgm:cxn modelId="{46A87613-D9E3-4F1A-8036-6B2E6146878F}" type="presParOf" srcId="{F6AAEB23-0DE6-49EF-8F7B-3588B43BFC8B}" destId="{637CD7A8-D8AB-436C-BFD3-AB13453F6EB1}" srcOrd="9" destOrd="0" presId="urn:microsoft.com/office/officeart/2008/layout/LinedList"/>
    <dgm:cxn modelId="{7862F74E-6AF2-4A47-95E0-1390C0D0D9A2}" type="presParOf" srcId="{637CD7A8-D8AB-436C-BFD3-AB13453F6EB1}" destId="{EEA3277A-9C8E-46C3-91E1-898DEB02CA79}" srcOrd="0" destOrd="0" presId="urn:microsoft.com/office/officeart/2008/layout/LinedList"/>
    <dgm:cxn modelId="{C11B5F21-E329-425E-997B-07F6479E026A}" type="presParOf" srcId="{637CD7A8-D8AB-436C-BFD3-AB13453F6EB1}" destId="{4CC3D6AE-2D41-48A9-9ED8-C6A0DAB36833}" srcOrd="1" destOrd="0" presId="urn:microsoft.com/office/officeart/2008/layout/LinedList"/>
    <dgm:cxn modelId="{2DE40639-5127-43CB-BA03-F428B97B54F1}" type="presParOf" srcId="{F6AAEB23-0DE6-49EF-8F7B-3588B43BFC8B}" destId="{4FEA520A-4214-4B1E-8D4D-3D668B5849D1}" srcOrd="10" destOrd="0" presId="urn:microsoft.com/office/officeart/2008/layout/LinedList"/>
    <dgm:cxn modelId="{A0991D24-5584-4CC6-8218-B68E34F7084B}" type="presParOf" srcId="{F6AAEB23-0DE6-49EF-8F7B-3588B43BFC8B}" destId="{725E1106-32BF-4276-B986-4668B32B1383}" srcOrd="11" destOrd="0" presId="urn:microsoft.com/office/officeart/2008/layout/LinedList"/>
    <dgm:cxn modelId="{E764973B-C8EF-4275-ADBE-A2FDA11BB265}" type="presParOf" srcId="{725E1106-32BF-4276-B986-4668B32B1383}" destId="{5346BE33-6C96-4A24-A841-DD1093A4C144}" srcOrd="0" destOrd="0" presId="urn:microsoft.com/office/officeart/2008/layout/LinedList"/>
    <dgm:cxn modelId="{D8388F4A-F1BC-4BC8-A087-A986D9209ABC}" type="presParOf" srcId="{725E1106-32BF-4276-B986-4668B32B1383}" destId="{0F973BED-4663-47CA-B330-CC398784433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73ECEF3-DEE2-4EF2-BEC8-F570CED9A26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FEFC0A0-2E37-4F5D-9E5C-FA7C41AA4F17}">
      <dgm:prSet/>
      <dgm:spPr/>
      <dgm:t>
        <a:bodyPr/>
        <a:lstStyle/>
        <a:p>
          <a:r>
            <a:rPr lang="en-US" b="1" dirty="0"/>
            <a:t>Recommendation:</a:t>
          </a:r>
          <a:r>
            <a:rPr lang="en-US" dirty="0"/>
            <a:t> </a:t>
          </a:r>
        </a:p>
      </dgm:t>
    </dgm:pt>
    <dgm:pt modelId="{20C809F8-5E66-4EF9-9C33-F52EBE139D5F}" type="parTrans" cxnId="{143C30EC-96AF-4D70-A9DF-777C00BDDF2F}">
      <dgm:prSet/>
      <dgm:spPr/>
      <dgm:t>
        <a:bodyPr/>
        <a:lstStyle/>
        <a:p>
          <a:endParaRPr lang="en-US"/>
        </a:p>
      </dgm:t>
    </dgm:pt>
    <dgm:pt modelId="{AE9BBCE0-9242-4050-A9E2-D5DC0B2A451B}" type="sibTrans" cxnId="{143C30EC-96AF-4D70-A9DF-777C00BDDF2F}">
      <dgm:prSet/>
      <dgm:spPr/>
      <dgm:t>
        <a:bodyPr/>
        <a:lstStyle/>
        <a:p>
          <a:endParaRPr lang="en-US"/>
        </a:p>
      </dgm:t>
    </dgm:pt>
    <dgm:pt modelId="{D37F7036-CFB2-4DF4-95C8-77A928CAA63A}">
      <dgm:prSet/>
      <dgm:spPr/>
      <dgm:t>
        <a:bodyPr/>
        <a:lstStyle/>
        <a:p>
          <a:r>
            <a:rPr lang="en-US" dirty="0"/>
            <a:t>•</a:t>
          </a:r>
          <a:r>
            <a:rPr lang="en-US" i="1" dirty="0"/>
            <a:t>	Obesity is a risk factor for the development of ventral hernias. </a:t>
          </a:r>
        </a:p>
      </dgm:t>
    </dgm:pt>
    <dgm:pt modelId="{14A66221-8A15-45E4-B5DA-BA1977173125}" type="parTrans" cxnId="{121F60DC-E6E1-4558-8CB4-AC2FBF6DBC52}">
      <dgm:prSet/>
      <dgm:spPr/>
      <dgm:t>
        <a:bodyPr/>
        <a:lstStyle/>
        <a:p>
          <a:endParaRPr lang="en-US"/>
        </a:p>
      </dgm:t>
    </dgm:pt>
    <dgm:pt modelId="{F7B185B4-7A20-403A-862A-9F96275B7974}" type="sibTrans" cxnId="{121F60DC-E6E1-4558-8CB4-AC2FBF6DBC52}">
      <dgm:prSet/>
      <dgm:spPr/>
      <dgm:t>
        <a:bodyPr/>
        <a:lstStyle/>
        <a:p>
          <a:endParaRPr lang="en-US"/>
        </a:p>
      </dgm:t>
    </dgm:pt>
    <dgm:pt modelId="{B59C090B-ED52-4408-B981-DF0D110289AF}">
      <dgm:prSet/>
      <dgm:spPr/>
      <dgm:t>
        <a:bodyPr/>
        <a:lstStyle/>
        <a:p>
          <a:r>
            <a:rPr lang="en-US" b="1" dirty="0"/>
            <a:t>Grade of recommendation B</a:t>
          </a:r>
        </a:p>
      </dgm:t>
    </dgm:pt>
    <dgm:pt modelId="{2C45B5C7-1973-42BA-A4DD-A8349EAF4358}" type="parTrans" cxnId="{E668E55E-1782-48E9-A95B-251C8ACE62CA}">
      <dgm:prSet/>
      <dgm:spPr/>
      <dgm:t>
        <a:bodyPr/>
        <a:lstStyle/>
        <a:p>
          <a:endParaRPr lang="en-US"/>
        </a:p>
      </dgm:t>
    </dgm:pt>
    <dgm:pt modelId="{777CAD6C-FF2C-45A1-B3DE-F0F9C3D1D3F2}" type="sibTrans" cxnId="{E668E55E-1782-48E9-A95B-251C8ACE62CA}">
      <dgm:prSet/>
      <dgm:spPr/>
      <dgm:t>
        <a:bodyPr/>
        <a:lstStyle/>
        <a:p>
          <a:endParaRPr lang="en-US"/>
        </a:p>
      </dgm:t>
    </dgm:pt>
    <dgm:pt modelId="{0D0FE491-98BD-48DA-87EE-B0A1B956F3A4}">
      <dgm:prSet/>
      <dgm:spPr/>
      <dgm:t>
        <a:bodyPr/>
        <a:lstStyle/>
        <a:p>
          <a:r>
            <a:rPr lang="en-US" b="1" dirty="0"/>
            <a:t>Level of Evidence 2b</a:t>
          </a:r>
        </a:p>
      </dgm:t>
    </dgm:pt>
    <dgm:pt modelId="{3AF98AEC-1FFF-4E11-A261-AC77BE4530B3}" type="sibTrans" cxnId="{AAC181BB-B3E7-4845-A9EF-6AA5EEF63D09}">
      <dgm:prSet/>
      <dgm:spPr/>
      <dgm:t>
        <a:bodyPr/>
        <a:lstStyle/>
        <a:p>
          <a:endParaRPr lang="en-US"/>
        </a:p>
      </dgm:t>
    </dgm:pt>
    <dgm:pt modelId="{46FBC0B4-2663-422F-A069-B35C7A69A23B}" type="parTrans" cxnId="{AAC181BB-B3E7-4845-A9EF-6AA5EEF63D09}">
      <dgm:prSet/>
      <dgm:spPr/>
      <dgm:t>
        <a:bodyPr/>
        <a:lstStyle/>
        <a:p>
          <a:endParaRPr lang="en-US"/>
        </a:p>
      </dgm:t>
    </dgm:pt>
    <dgm:pt modelId="{61662316-B0D0-48C0-BE22-79055F0B3A47}">
      <dgm:prSet custT="1"/>
      <dgm:spPr/>
      <dgm:t>
        <a:bodyPr/>
        <a:lstStyle/>
        <a:p>
          <a:r>
            <a:rPr lang="en-US" sz="2000" i="1" dirty="0"/>
            <a:t> patients with obesity and an abdominal wall hernia, </a:t>
          </a:r>
          <a:r>
            <a:rPr lang="en-US" sz="2000" b="1" i="1" dirty="0">
              <a:solidFill>
                <a:srgbClr val="FF0000"/>
              </a:solidFill>
            </a:rPr>
            <a:t>MBS-induced weight loss is  suggested before ventral hernia repair </a:t>
          </a:r>
          <a:r>
            <a:rPr lang="en-US" sz="2000" i="1" dirty="0"/>
            <a:t>in order to reduce the rate of postoperative complications. </a:t>
          </a:r>
        </a:p>
      </dgm:t>
    </dgm:pt>
    <dgm:pt modelId="{2D0DECE5-611C-4493-BA71-1A1D1B243C7F}" type="parTrans" cxnId="{89DA664C-8B4A-408B-905D-C23F4B71CA96}">
      <dgm:prSet/>
      <dgm:spPr/>
      <dgm:t>
        <a:bodyPr/>
        <a:lstStyle/>
        <a:p>
          <a:endParaRPr lang="en-US"/>
        </a:p>
      </dgm:t>
    </dgm:pt>
    <dgm:pt modelId="{8BA39C9D-84AD-45EF-ACD6-5A406B898399}" type="sibTrans" cxnId="{89DA664C-8B4A-408B-905D-C23F4B71CA96}">
      <dgm:prSet/>
      <dgm:spPr/>
      <dgm:t>
        <a:bodyPr/>
        <a:lstStyle/>
        <a:p>
          <a:endParaRPr lang="en-US"/>
        </a:p>
      </dgm:t>
    </dgm:pt>
    <dgm:pt modelId="{F6AAEB23-0DE6-49EF-8F7B-3588B43BFC8B}" type="pres">
      <dgm:prSet presAssocID="{273ECEF3-DEE2-4EF2-BEC8-F570CED9A265}" presName="vert0" presStyleCnt="0">
        <dgm:presLayoutVars>
          <dgm:dir/>
          <dgm:animOne val="branch"/>
          <dgm:animLvl val="lvl"/>
        </dgm:presLayoutVars>
      </dgm:prSet>
      <dgm:spPr/>
    </dgm:pt>
    <dgm:pt modelId="{2A5011EF-CCB0-430E-BA90-E61B24F6051A}" type="pres">
      <dgm:prSet presAssocID="{8FEFC0A0-2E37-4F5D-9E5C-FA7C41AA4F17}" presName="thickLine" presStyleLbl="alignNode1" presStyleIdx="0" presStyleCnt="5"/>
      <dgm:spPr/>
    </dgm:pt>
    <dgm:pt modelId="{1DA18968-D046-4447-9FD2-2640B8459AD0}" type="pres">
      <dgm:prSet presAssocID="{8FEFC0A0-2E37-4F5D-9E5C-FA7C41AA4F17}" presName="horz1" presStyleCnt="0"/>
      <dgm:spPr/>
    </dgm:pt>
    <dgm:pt modelId="{235C63BF-518B-4849-9185-5476CA608DC1}" type="pres">
      <dgm:prSet presAssocID="{8FEFC0A0-2E37-4F5D-9E5C-FA7C41AA4F17}" presName="tx1" presStyleLbl="revTx" presStyleIdx="0" presStyleCnt="5"/>
      <dgm:spPr/>
    </dgm:pt>
    <dgm:pt modelId="{3C65ED49-8B7D-4FAA-9CAC-B2389ABC6967}" type="pres">
      <dgm:prSet presAssocID="{8FEFC0A0-2E37-4F5D-9E5C-FA7C41AA4F17}" presName="vert1" presStyleCnt="0"/>
      <dgm:spPr/>
    </dgm:pt>
    <dgm:pt modelId="{8D93E203-3ECF-4025-821F-FBD6D0A46868}" type="pres">
      <dgm:prSet presAssocID="{D37F7036-CFB2-4DF4-95C8-77A928CAA63A}" presName="thickLine" presStyleLbl="alignNode1" presStyleIdx="1" presStyleCnt="5"/>
      <dgm:spPr/>
    </dgm:pt>
    <dgm:pt modelId="{AFD55BA9-24C0-419A-8E66-1724BC8A2BB6}" type="pres">
      <dgm:prSet presAssocID="{D37F7036-CFB2-4DF4-95C8-77A928CAA63A}" presName="horz1" presStyleCnt="0"/>
      <dgm:spPr/>
    </dgm:pt>
    <dgm:pt modelId="{2893D7E3-4DE5-4E86-8681-9F7657C00FFD}" type="pres">
      <dgm:prSet presAssocID="{D37F7036-CFB2-4DF4-95C8-77A928CAA63A}" presName="tx1" presStyleLbl="revTx" presStyleIdx="1" presStyleCnt="5"/>
      <dgm:spPr/>
    </dgm:pt>
    <dgm:pt modelId="{AA9DCFFC-956A-4C74-8727-00F62BCF3E69}" type="pres">
      <dgm:prSet presAssocID="{D37F7036-CFB2-4DF4-95C8-77A928CAA63A}" presName="vert1" presStyleCnt="0"/>
      <dgm:spPr/>
    </dgm:pt>
    <dgm:pt modelId="{71BBD16A-7940-400E-B59F-660A0FF17B6D}" type="pres">
      <dgm:prSet presAssocID="{61662316-B0D0-48C0-BE22-79055F0B3A47}" presName="thickLine" presStyleLbl="alignNode1" presStyleIdx="2" presStyleCnt="5"/>
      <dgm:spPr/>
    </dgm:pt>
    <dgm:pt modelId="{5DA198F9-8F23-4E39-8F8A-147B43A78D98}" type="pres">
      <dgm:prSet presAssocID="{61662316-B0D0-48C0-BE22-79055F0B3A47}" presName="horz1" presStyleCnt="0"/>
      <dgm:spPr/>
    </dgm:pt>
    <dgm:pt modelId="{5362E1C4-28FA-40C7-8201-02CE55E004CB}" type="pres">
      <dgm:prSet presAssocID="{61662316-B0D0-48C0-BE22-79055F0B3A47}" presName="tx1" presStyleLbl="revTx" presStyleIdx="2" presStyleCnt="5"/>
      <dgm:spPr/>
    </dgm:pt>
    <dgm:pt modelId="{30551FC8-B707-487B-9DB1-6824D23F52F1}" type="pres">
      <dgm:prSet presAssocID="{61662316-B0D0-48C0-BE22-79055F0B3A47}" presName="vert1" presStyleCnt="0"/>
      <dgm:spPr/>
    </dgm:pt>
    <dgm:pt modelId="{4E88CBA2-4C34-4D43-9399-D6BBDCD8052B}" type="pres">
      <dgm:prSet presAssocID="{0D0FE491-98BD-48DA-87EE-B0A1B956F3A4}" presName="thickLine" presStyleLbl="alignNode1" presStyleIdx="3" presStyleCnt="5"/>
      <dgm:spPr/>
    </dgm:pt>
    <dgm:pt modelId="{637CD7A8-D8AB-436C-BFD3-AB13453F6EB1}" type="pres">
      <dgm:prSet presAssocID="{0D0FE491-98BD-48DA-87EE-B0A1B956F3A4}" presName="horz1" presStyleCnt="0"/>
      <dgm:spPr/>
    </dgm:pt>
    <dgm:pt modelId="{EEA3277A-9C8E-46C3-91E1-898DEB02CA79}" type="pres">
      <dgm:prSet presAssocID="{0D0FE491-98BD-48DA-87EE-B0A1B956F3A4}" presName="tx1" presStyleLbl="revTx" presStyleIdx="3" presStyleCnt="5"/>
      <dgm:spPr/>
    </dgm:pt>
    <dgm:pt modelId="{4CC3D6AE-2D41-48A9-9ED8-C6A0DAB36833}" type="pres">
      <dgm:prSet presAssocID="{0D0FE491-98BD-48DA-87EE-B0A1B956F3A4}" presName="vert1" presStyleCnt="0"/>
      <dgm:spPr/>
    </dgm:pt>
    <dgm:pt modelId="{4FEA520A-4214-4B1E-8D4D-3D668B5849D1}" type="pres">
      <dgm:prSet presAssocID="{B59C090B-ED52-4408-B981-DF0D110289AF}" presName="thickLine" presStyleLbl="alignNode1" presStyleIdx="4" presStyleCnt="5"/>
      <dgm:spPr/>
    </dgm:pt>
    <dgm:pt modelId="{725E1106-32BF-4276-B986-4668B32B1383}" type="pres">
      <dgm:prSet presAssocID="{B59C090B-ED52-4408-B981-DF0D110289AF}" presName="horz1" presStyleCnt="0"/>
      <dgm:spPr/>
    </dgm:pt>
    <dgm:pt modelId="{5346BE33-6C96-4A24-A841-DD1093A4C144}" type="pres">
      <dgm:prSet presAssocID="{B59C090B-ED52-4408-B981-DF0D110289AF}" presName="tx1" presStyleLbl="revTx" presStyleIdx="4" presStyleCnt="5"/>
      <dgm:spPr/>
    </dgm:pt>
    <dgm:pt modelId="{0F973BED-4663-47CA-B330-CC3987844332}" type="pres">
      <dgm:prSet presAssocID="{B59C090B-ED52-4408-B981-DF0D110289AF}" presName="vert1" presStyleCnt="0"/>
      <dgm:spPr/>
    </dgm:pt>
  </dgm:ptLst>
  <dgm:cxnLst>
    <dgm:cxn modelId="{8832A416-BE1E-409E-9534-BDAF0F6ED8AC}" type="presOf" srcId="{D37F7036-CFB2-4DF4-95C8-77A928CAA63A}" destId="{2893D7E3-4DE5-4E86-8681-9F7657C00FFD}" srcOrd="0" destOrd="0" presId="urn:microsoft.com/office/officeart/2008/layout/LinedList"/>
    <dgm:cxn modelId="{5624B917-4557-4EF2-88CA-B3ED90105098}" type="presOf" srcId="{0D0FE491-98BD-48DA-87EE-B0A1B956F3A4}" destId="{EEA3277A-9C8E-46C3-91E1-898DEB02CA79}" srcOrd="0" destOrd="0" presId="urn:microsoft.com/office/officeart/2008/layout/LinedList"/>
    <dgm:cxn modelId="{C899AF3A-1CCD-4330-A164-E5654ADCFB97}" type="presOf" srcId="{61662316-B0D0-48C0-BE22-79055F0B3A47}" destId="{5362E1C4-28FA-40C7-8201-02CE55E004CB}" srcOrd="0" destOrd="0" presId="urn:microsoft.com/office/officeart/2008/layout/LinedList"/>
    <dgm:cxn modelId="{E668E55E-1782-48E9-A95B-251C8ACE62CA}" srcId="{273ECEF3-DEE2-4EF2-BEC8-F570CED9A265}" destId="{B59C090B-ED52-4408-B981-DF0D110289AF}" srcOrd="4" destOrd="0" parTransId="{2C45B5C7-1973-42BA-A4DD-A8349EAF4358}" sibTransId="{777CAD6C-FF2C-45A1-B3DE-F0F9C3D1D3F2}"/>
    <dgm:cxn modelId="{556FF35E-A490-4443-80CC-9FC18CED9515}" type="presOf" srcId="{8FEFC0A0-2E37-4F5D-9E5C-FA7C41AA4F17}" destId="{235C63BF-518B-4849-9185-5476CA608DC1}" srcOrd="0" destOrd="0" presId="urn:microsoft.com/office/officeart/2008/layout/LinedList"/>
    <dgm:cxn modelId="{89DA664C-8B4A-408B-905D-C23F4B71CA96}" srcId="{273ECEF3-DEE2-4EF2-BEC8-F570CED9A265}" destId="{61662316-B0D0-48C0-BE22-79055F0B3A47}" srcOrd="2" destOrd="0" parTransId="{2D0DECE5-611C-4493-BA71-1A1D1B243C7F}" sibTransId="{8BA39C9D-84AD-45EF-ACD6-5A406B898399}"/>
    <dgm:cxn modelId="{E8AA7D8B-3AC4-4388-BECB-8108018D068E}" type="presOf" srcId="{273ECEF3-DEE2-4EF2-BEC8-F570CED9A265}" destId="{F6AAEB23-0DE6-49EF-8F7B-3588B43BFC8B}" srcOrd="0" destOrd="0" presId="urn:microsoft.com/office/officeart/2008/layout/LinedList"/>
    <dgm:cxn modelId="{AAC181BB-B3E7-4845-A9EF-6AA5EEF63D09}" srcId="{273ECEF3-DEE2-4EF2-BEC8-F570CED9A265}" destId="{0D0FE491-98BD-48DA-87EE-B0A1B956F3A4}" srcOrd="3" destOrd="0" parTransId="{46FBC0B4-2663-422F-A069-B35C7A69A23B}" sibTransId="{3AF98AEC-1FFF-4E11-A261-AC77BE4530B3}"/>
    <dgm:cxn modelId="{DE3BA8D4-5B69-45F9-B18C-B54C5AEDA3C4}" type="presOf" srcId="{B59C090B-ED52-4408-B981-DF0D110289AF}" destId="{5346BE33-6C96-4A24-A841-DD1093A4C144}" srcOrd="0" destOrd="0" presId="urn:microsoft.com/office/officeart/2008/layout/LinedList"/>
    <dgm:cxn modelId="{121F60DC-E6E1-4558-8CB4-AC2FBF6DBC52}" srcId="{273ECEF3-DEE2-4EF2-BEC8-F570CED9A265}" destId="{D37F7036-CFB2-4DF4-95C8-77A928CAA63A}" srcOrd="1" destOrd="0" parTransId="{14A66221-8A15-45E4-B5DA-BA1977173125}" sibTransId="{F7B185B4-7A20-403A-862A-9F96275B7974}"/>
    <dgm:cxn modelId="{143C30EC-96AF-4D70-A9DF-777C00BDDF2F}" srcId="{273ECEF3-DEE2-4EF2-BEC8-F570CED9A265}" destId="{8FEFC0A0-2E37-4F5D-9E5C-FA7C41AA4F17}" srcOrd="0" destOrd="0" parTransId="{20C809F8-5E66-4EF9-9C33-F52EBE139D5F}" sibTransId="{AE9BBCE0-9242-4050-A9E2-D5DC0B2A451B}"/>
    <dgm:cxn modelId="{A78EFC96-02E3-4B15-B6F8-0EA4D5068F89}" type="presParOf" srcId="{F6AAEB23-0DE6-49EF-8F7B-3588B43BFC8B}" destId="{2A5011EF-CCB0-430E-BA90-E61B24F6051A}" srcOrd="0" destOrd="0" presId="urn:microsoft.com/office/officeart/2008/layout/LinedList"/>
    <dgm:cxn modelId="{3A68ADCE-E63F-4B57-A638-296FBD588B39}" type="presParOf" srcId="{F6AAEB23-0DE6-49EF-8F7B-3588B43BFC8B}" destId="{1DA18968-D046-4447-9FD2-2640B8459AD0}" srcOrd="1" destOrd="0" presId="urn:microsoft.com/office/officeart/2008/layout/LinedList"/>
    <dgm:cxn modelId="{BA2E00AD-3102-4676-86BF-2735D63560CD}" type="presParOf" srcId="{1DA18968-D046-4447-9FD2-2640B8459AD0}" destId="{235C63BF-518B-4849-9185-5476CA608DC1}" srcOrd="0" destOrd="0" presId="urn:microsoft.com/office/officeart/2008/layout/LinedList"/>
    <dgm:cxn modelId="{15B68CF5-31E0-4B9E-AB21-B6AE59A29F49}" type="presParOf" srcId="{1DA18968-D046-4447-9FD2-2640B8459AD0}" destId="{3C65ED49-8B7D-4FAA-9CAC-B2389ABC6967}" srcOrd="1" destOrd="0" presId="urn:microsoft.com/office/officeart/2008/layout/LinedList"/>
    <dgm:cxn modelId="{D766DFB9-9DF0-48FE-BF22-76BDA4060F13}" type="presParOf" srcId="{F6AAEB23-0DE6-49EF-8F7B-3588B43BFC8B}" destId="{8D93E203-3ECF-4025-821F-FBD6D0A46868}" srcOrd="2" destOrd="0" presId="urn:microsoft.com/office/officeart/2008/layout/LinedList"/>
    <dgm:cxn modelId="{E70B173D-6F2E-43F6-ADF2-3279EAAA26B3}" type="presParOf" srcId="{F6AAEB23-0DE6-49EF-8F7B-3588B43BFC8B}" destId="{AFD55BA9-24C0-419A-8E66-1724BC8A2BB6}" srcOrd="3" destOrd="0" presId="urn:microsoft.com/office/officeart/2008/layout/LinedList"/>
    <dgm:cxn modelId="{ED9737E7-C723-4B21-8829-FFB5689B050E}" type="presParOf" srcId="{AFD55BA9-24C0-419A-8E66-1724BC8A2BB6}" destId="{2893D7E3-4DE5-4E86-8681-9F7657C00FFD}" srcOrd="0" destOrd="0" presId="urn:microsoft.com/office/officeart/2008/layout/LinedList"/>
    <dgm:cxn modelId="{4CA84BAC-17E1-4391-89EC-FA24F3E859D0}" type="presParOf" srcId="{AFD55BA9-24C0-419A-8E66-1724BC8A2BB6}" destId="{AA9DCFFC-956A-4C74-8727-00F62BCF3E69}" srcOrd="1" destOrd="0" presId="urn:microsoft.com/office/officeart/2008/layout/LinedList"/>
    <dgm:cxn modelId="{D1344D66-BBDA-42EF-925F-D35E51751E25}" type="presParOf" srcId="{F6AAEB23-0DE6-49EF-8F7B-3588B43BFC8B}" destId="{71BBD16A-7940-400E-B59F-660A0FF17B6D}" srcOrd="4" destOrd="0" presId="urn:microsoft.com/office/officeart/2008/layout/LinedList"/>
    <dgm:cxn modelId="{042DCFC1-8E03-42F0-A20A-C84E5071EB33}" type="presParOf" srcId="{F6AAEB23-0DE6-49EF-8F7B-3588B43BFC8B}" destId="{5DA198F9-8F23-4E39-8F8A-147B43A78D98}" srcOrd="5" destOrd="0" presId="urn:microsoft.com/office/officeart/2008/layout/LinedList"/>
    <dgm:cxn modelId="{0864B475-CB41-4468-BF86-C29174710D4C}" type="presParOf" srcId="{5DA198F9-8F23-4E39-8F8A-147B43A78D98}" destId="{5362E1C4-28FA-40C7-8201-02CE55E004CB}" srcOrd="0" destOrd="0" presId="urn:microsoft.com/office/officeart/2008/layout/LinedList"/>
    <dgm:cxn modelId="{B5EFB7CB-550D-4E61-A87D-B0E7E2013A70}" type="presParOf" srcId="{5DA198F9-8F23-4E39-8F8A-147B43A78D98}" destId="{30551FC8-B707-487B-9DB1-6824D23F52F1}" srcOrd="1" destOrd="0" presId="urn:microsoft.com/office/officeart/2008/layout/LinedList"/>
    <dgm:cxn modelId="{FE69C1C2-881A-4112-A50D-6CAC022B2490}" type="presParOf" srcId="{F6AAEB23-0DE6-49EF-8F7B-3588B43BFC8B}" destId="{4E88CBA2-4C34-4D43-9399-D6BBDCD8052B}" srcOrd="6" destOrd="0" presId="urn:microsoft.com/office/officeart/2008/layout/LinedList"/>
    <dgm:cxn modelId="{46A87613-D9E3-4F1A-8036-6B2E6146878F}" type="presParOf" srcId="{F6AAEB23-0DE6-49EF-8F7B-3588B43BFC8B}" destId="{637CD7A8-D8AB-436C-BFD3-AB13453F6EB1}" srcOrd="7" destOrd="0" presId="urn:microsoft.com/office/officeart/2008/layout/LinedList"/>
    <dgm:cxn modelId="{7862F74E-6AF2-4A47-95E0-1390C0D0D9A2}" type="presParOf" srcId="{637CD7A8-D8AB-436C-BFD3-AB13453F6EB1}" destId="{EEA3277A-9C8E-46C3-91E1-898DEB02CA79}" srcOrd="0" destOrd="0" presId="urn:microsoft.com/office/officeart/2008/layout/LinedList"/>
    <dgm:cxn modelId="{C11B5F21-E329-425E-997B-07F6479E026A}" type="presParOf" srcId="{637CD7A8-D8AB-436C-BFD3-AB13453F6EB1}" destId="{4CC3D6AE-2D41-48A9-9ED8-C6A0DAB36833}" srcOrd="1" destOrd="0" presId="urn:microsoft.com/office/officeart/2008/layout/LinedList"/>
    <dgm:cxn modelId="{2DE40639-5127-43CB-BA03-F428B97B54F1}" type="presParOf" srcId="{F6AAEB23-0DE6-49EF-8F7B-3588B43BFC8B}" destId="{4FEA520A-4214-4B1E-8D4D-3D668B5849D1}" srcOrd="8" destOrd="0" presId="urn:microsoft.com/office/officeart/2008/layout/LinedList"/>
    <dgm:cxn modelId="{A0991D24-5584-4CC6-8218-B68E34F7084B}" type="presParOf" srcId="{F6AAEB23-0DE6-49EF-8F7B-3588B43BFC8B}" destId="{725E1106-32BF-4276-B986-4668B32B1383}" srcOrd="9" destOrd="0" presId="urn:microsoft.com/office/officeart/2008/layout/LinedList"/>
    <dgm:cxn modelId="{E764973B-C8EF-4275-ADBE-A2FDA11BB265}" type="presParOf" srcId="{725E1106-32BF-4276-B986-4668B32B1383}" destId="{5346BE33-6C96-4A24-A841-DD1093A4C144}" srcOrd="0" destOrd="0" presId="urn:microsoft.com/office/officeart/2008/layout/LinedList"/>
    <dgm:cxn modelId="{D8388F4A-F1BC-4BC8-A087-A986D9209ABC}" type="presParOf" srcId="{725E1106-32BF-4276-B986-4668B32B1383}" destId="{0F973BED-4663-47CA-B330-CC398784433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73ECEF3-DEE2-4EF2-BEC8-F570CED9A26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FEFC0A0-2E37-4F5D-9E5C-FA7C41AA4F17}">
      <dgm:prSet/>
      <dgm:spPr/>
      <dgm:t>
        <a:bodyPr/>
        <a:lstStyle/>
        <a:p>
          <a:r>
            <a:rPr lang="en-US" b="1" dirty="0"/>
            <a:t>Recommendation:</a:t>
          </a:r>
          <a:r>
            <a:rPr lang="en-US" dirty="0"/>
            <a:t> </a:t>
          </a:r>
        </a:p>
      </dgm:t>
    </dgm:pt>
    <dgm:pt modelId="{20C809F8-5E66-4EF9-9C33-F52EBE139D5F}" type="parTrans" cxnId="{143C30EC-96AF-4D70-A9DF-777C00BDDF2F}">
      <dgm:prSet/>
      <dgm:spPr/>
      <dgm:t>
        <a:bodyPr/>
        <a:lstStyle/>
        <a:p>
          <a:endParaRPr lang="en-US"/>
        </a:p>
      </dgm:t>
    </dgm:pt>
    <dgm:pt modelId="{AE9BBCE0-9242-4050-A9E2-D5DC0B2A451B}" type="sibTrans" cxnId="{143C30EC-96AF-4D70-A9DF-777C00BDDF2F}">
      <dgm:prSet/>
      <dgm:spPr/>
      <dgm:t>
        <a:bodyPr/>
        <a:lstStyle/>
        <a:p>
          <a:endParaRPr lang="en-US"/>
        </a:p>
      </dgm:t>
    </dgm:pt>
    <dgm:pt modelId="{D37F7036-CFB2-4DF4-95C8-77A928CAA63A}">
      <dgm:prSet/>
      <dgm:spPr/>
      <dgm:t>
        <a:bodyPr/>
        <a:lstStyle/>
        <a:p>
          <a:r>
            <a:rPr lang="en-US" dirty="0"/>
            <a:t>•</a:t>
          </a:r>
          <a:r>
            <a:rPr lang="en-US" i="1" dirty="0"/>
            <a:t>	Obesity is associated with end-stage organ disease and may limit access to transplantation.</a:t>
          </a:r>
        </a:p>
      </dgm:t>
    </dgm:pt>
    <dgm:pt modelId="{14A66221-8A15-45E4-B5DA-BA1977173125}" type="parTrans" cxnId="{121F60DC-E6E1-4558-8CB4-AC2FBF6DBC52}">
      <dgm:prSet/>
      <dgm:spPr/>
      <dgm:t>
        <a:bodyPr/>
        <a:lstStyle/>
        <a:p>
          <a:endParaRPr lang="en-US"/>
        </a:p>
      </dgm:t>
    </dgm:pt>
    <dgm:pt modelId="{F7B185B4-7A20-403A-862A-9F96275B7974}" type="sibTrans" cxnId="{121F60DC-E6E1-4558-8CB4-AC2FBF6DBC52}">
      <dgm:prSet/>
      <dgm:spPr/>
      <dgm:t>
        <a:bodyPr/>
        <a:lstStyle/>
        <a:p>
          <a:endParaRPr lang="en-US"/>
        </a:p>
      </dgm:t>
    </dgm:pt>
    <dgm:pt modelId="{B59C090B-ED52-4408-B981-DF0D110289AF}">
      <dgm:prSet/>
      <dgm:spPr/>
      <dgm:t>
        <a:bodyPr/>
        <a:lstStyle/>
        <a:p>
          <a:r>
            <a:rPr lang="en-US" b="1" dirty="0"/>
            <a:t>Grade of recommendation B</a:t>
          </a:r>
        </a:p>
      </dgm:t>
    </dgm:pt>
    <dgm:pt modelId="{2C45B5C7-1973-42BA-A4DD-A8349EAF4358}" type="parTrans" cxnId="{E668E55E-1782-48E9-A95B-251C8ACE62CA}">
      <dgm:prSet/>
      <dgm:spPr/>
      <dgm:t>
        <a:bodyPr/>
        <a:lstStyle/>
        <a:p>
          <a:endParaRPr lang="en-US"/>
        </a:p>
      </dgm:t>
    </dgm:pt>
    <dgm:pt modelId="{777CAD6C-FF2C-45A1-B3DE-F0F9C3D1D3F2}" type="sibTrans" cxnId="{E668E55E-1782-48E9-A95B-251C8ACE62CA}">
      <dgm:prSet/>
      <dgm:spPr/>
      <dgm:t>
        <a:bodyPr/>
        <a:lstStyle/>
        <a:p>
          <a:endParaRPr lang="en-US"/>
        </a:p>
      </dgm:t>
    </dgm:pt>
    <dgm:pt modelId="{D36EC3BD-D276-41BB-9834-8BD46F249111}">
      <dgm:prSet/>
      <dgm:spPr/>
      <dgm:t>
        <a:bodyPr/>
        <a:lstStyle/>
        <a:p>
          <a:pPr>
            <a:buFont typeface="Symbol" panose="05050102010706020507" pitchFamily="18" charset="2"/>
            <a:buChar char=""/>
          </a:pPr>
          <a:r>
            <a:rPr lang="en-US" i="1" dirty="0"/>
            <a:t>Obesity is also a relative contraindication for solid organ transplantation and poses unique technical challenges during surgery.</a:t>
          </a:r>
          <a:endParaRPr lang="en-US" b="1" dirty="0"/>
        </a:p>
      </dgm:t>
    </dgm:pt>
    <dgm:pt modelId="{0715FCAE-CED0-45BF-AF7C-ACEEF1D10251}" type="sibTrans" cxnId="{F8692F56-0818-4614-B571-E249D29E3849}">
      <dgm:prSet/>
      <dgm:spPr/>
      <dgm:t>
        <a:bodyPr/>
        <a:lstStyle/>
        <a:p>
          <a:endParaRPr lang="en-US"/>
        </a:p>
      </dgm:t>
    </dgm:pt>
    <dgm:pt modelId="{25C240D8-3917-4066-BD63-2203427F165D}" type="parTrans" cxnId="{F8692F56-0818-4614-B571-E249D29E3849}">
      <dgm:prSet/>
      <dgm:spPr/>
      <dgm:t>
        <a:bodyPr/>
        <a:lstStyle/>
        <a:p>
          <a:endParaRPr lang="en-US"/>
        </a:p>
      </dgm:t>
    </dgm:pt>
    <dgm:pt modelId="{32B481A0-87A4-488D-99A0-D28ACF584300}">
      <dgm:prSet/>
      <dgm:spPr/>
      <dgm:t>
        <a:bodyPr/>
        <a:lstStyle/>
        <a:p>
          <a:r>
            <a:rPr lang="en-US" b="1" dirty="0"/>
            <a:t>Level of Evidence 2b</a:t>
          </a:r>
        </a:p>
      </dgm:t>
    </dgm:pt>
    <dgm:pt modelId="{41C29FE9-5A01-4389-88C4-436720E5791C}" type="parTrans" cxnId="{2E907B13-C255-4120-8547-799C429B6177}">
      <dgm:prSet/>
      <dgm:spPr/>
      <dgm:t>
        <a:bodyPr/>
        <a:lstStyle/>
        <a:p>
          <a:endParaRPr lang="en-US"/>
        </a:p>
      </dgm:t>
    </dgm:pt>
    <dgm:pt modelId="{3B736B91-C3A3-45E0-BE7C-538674C63F84}" type="sibTrans" cxnId="{2E907B13-C255-4120-8547-799C429B6177}">
      <dgm:prSet/>
      <dgm:spPr/>
      <dgm:t>
        <a:bodyPr/>
        <a:lstStyle/>
        <a:p>
          <a:endParaRPr lang="en-US"/>
        </a:p>
      </dgm:t>
    </dgm:pt>
    <dgm:pt modelId="{47A52E6D-A755-45C9-A1FD-EC2FDCC1E9B8}">
      <dgm:prSet custT="1"/>
      <dgm:spPr/>
      <dgm:t>
        <a:bodyPr/>
        <a:lstStyle/>
        <a:p>
          <a:r>
            <a:rPr lang="en-US" sz="1600" b="1" i="1" dirty="0">
              <a:solidFill>
                <a:srgbClr val="FF0000"/>
              </a:solidFill>
            </a:rPr>
            <a:t>Published data supports considering patients with end-stage renal disease and morbid obesity being able to be listed for kidney transplant after MBS</a:t>
          </a:r>
          <a:r>
            <a:rPr lang="en-US" sz="1200" i="1" dirty="0"/>
            <a:t>.</a:t>
          </a:r>
          <a:endParaRPr lang="en-US" sz="1200" b="1" dirty="0"/>
        </a:p>
      </dgm:t>
    </dgm:pt>
    <dgm:pt modelId="{1B5A3166-B5E2-48C1-8ABD-45600068A1C1}" type="parTrans" cxnId="{8E556391-E9FE-47CA-BC77-2F4E54ED7ED4}">
      <dgm:prSet/>
      <dgm:spPr/>
      <dgm:t>
        <a:bodyPr/>
        <a:lstStyle/>
        <a:p>
          <a:endParaRPr lang="en-US"/>
        </a:p>
      </dgm:t>
    </dgm:pt>
    <dgm:pt modelId="{3942362F-EF1C-4E5C-9C59-F85F7B75861A}" type="sibTrans" cxnId="{8E556391-E9FE-47CA-BC77-2F4E54ED7ED4}">
      <dgm:prSet/>
      <dgm:spPr/>
      <dgm:t>
        <a:bodyPr/>
        <a:lstStyle/>
        <a:p>
          <a:endParaRPr lang="en-US"/>
        </a:p>
      </dgm:t>
    </dgm:pt>
    <dgm:pt modelId="{AC8ED942-ABC7-4094-851D-7539722254CC}">
      <dgm:prSet/>
      <dgm:spPr/>
      <dgm:t>
        <a:bodyPr/>
        <a:lstStyle/>
        <a:p>
          <a:r>
            <a:rPr lang="en-US" i="1" dirty="0"/>
            <a:t> MBS is shown to be safe and effective as a bridge to liver transplantation in selected patients who would otherwise be ineligible. </a:t>
          </a:r>
        </a:p>
      </dgm:t>
    </dgm:pt>
    <dgm:pt modelId="{BFE080D5-6CB2-4666-B078-3526FCD25B8B}" type="parTrans" cxnId="{53949416-3942-4FE9-9B05-F6432D007E20}">
      <dgm:prSet/>
      <dgm:spPr/>
      <dgm:t>
        <a:bodyPr/>
        <a:lstStyle/>
        <a:p>
          <a:endParaRPr lang="en-US"/>
        </a:p>
      </dgm:t>
    </dgm:pt>
    <dgm:pt modelId="{A4E9F196-F567-4C93-AE7A-36AA04860C17}" type="sibTrans" cxnId="{53949416-3942-4FE9-9B05-F6432D007E20}">
      <dgm:prSet/>
      <dgm:spPr/>
      <dgm:t>
        <a:bodyPr/>
        <a:lstStyle/>
        <a:p>
          <a:endParaRPr lang="en-US"/>
        </a:p>
      </dgm:t>
    </dgm:pt>
    <dgm:pt modelId="{A87F5F31-6B93-4B79-8E89-56D4619CA187}">
      <dgm:prSet/>
      <dgm:spPr/>
      <dgm:t>
        <a:bodyPr/>
        <a:lstStyle/>
        <a:p>
          <a:r>
            <a:rPr lang="en-US" i="1" dirty="0"/>
            <a:t>Heart transplant can also be improved by MBS.</a:t>
          </a:r>
        </a:p>
      </dgm:t>
    </dgm:pt>
    <dgm:pt modelId="{D8B0979B-FE2E-4902-98A4-1E372D7BB289}" type="parTrans" cxnId="{D34179DA-E407-4430-900C-F9D078E6D374}">
      <dgm:prSet/>
      <dgm:spPr/>
      <dgm:t>
        <a:bodyPr/>
        <a:lstStyle/>
        <a:p>
          <a:endParaRPr lang="en-US"/>
        </a:p>
      </dgm:t>
    </dgm:pt>
    <dgm:pt modelId="{10657D98-5DBC-4772-80EE-75AEE829D9FC}" type="sibTrans" cxnId="{D34179DA-E407-4430-900C-F9D078E6D374}">
      <dgm:prSet/>
      <dgm:spPr/>
      <dgm:t>
        <a:bodyPr/>
        <a:lstStyle/>
        <a:p>
          <a:endParaRPr lang="en-US"/>
        </a:p>
      </dgm:t>
    </dgm:pt>
    <dgm:pt modelId="{FA22CF16-D1F5-4000-8093-4C683718E7F8}">
      <dgm:prSet/>
      <dgm:spPr/>
      <dgm:t>
        <a:bodyPr/>
        <a:lstStyle/>
        <a:p>
          <a:r>
            <a:rPr lang="en-US" i="1" dirty="0"/>
            <a:t>Limited data suggest that MBS could improve eligibility to lung transplantation.</a:t>
          </a:r>
        </a:p>
      </dgm:t>
    </dgm:pt>
    <dgm:pt modelId="{8C8D2F57-7734-470A-8065-1B07F8800AC0}" type="parTrans" cxnId="{DB3A37A3-4661-4BCA-A5B4-EF5E4C4D8DEF}">
      <dgm:prSet/>
      <dgm:spPr/>
      <dgm:t>
        <a:bodyPr/>
        <a:lstStyle/>
        <a:p>
          <a:endParaRPr lang="en-US"/>
        </a:p>
      </dgm:t>
    </dgm:pt>
    <dgm:pt modelId="{2AF26F9C-11B7-4508-928A-7959E3E47A57}" type="sibTrans" cxnId="{DB3A37A3-4661-4BCA-A5B4-EF5E4C4D8DEF}">
      <dgm:prSet/>
      <dgm:spPr/>
      <dgm:t>
        <a:bodyPr/>
        <a:lstStyle/>
        <a:p>
          <a:endParaRPr lang="en-US"/>
        </a:p>
      </dgm:t>
    </dgm:pt>
    <dgm:pt modelId="{0DACE876-9039-4FA2-9E17-03902D0E9632}">
      <dgm:prSet/>
      <dgm:spPr/>
      <dgm:t>
        <a:bodyPr/>
        <a:lstStyle/>
        <a:p>
          <a:r>
            <a:rPr lang="en-US" i="1"/>
            <a:t>MBS </a:t>
          </a:r>
          <a:r>
            <a:rPr lang="en-US" i="1" dirty="0"/>
            <a:t>can be performed post SOT or concomitantly to reduce complication rates and mortality.</a:t>
          </a:r>
          <a:endParaRPr lang="en-US" dirty="0"/>
        </a:p>
        <a:p>
          <a:endParaRPr lang="en-US" i="1" dirty="0"/>
        </a:p>
      </dgm:t>
    </dgm:pt>
    <dgm:pt modelId="{5743BF5C-23E2-4564-83C9-C3CDEA79B149}" type="parTrans" cxnId="{674B05BC-0356-477C-AD59-E816A1FAD1DC}">
      <dgm:prSet/>
      <dgm:spPr/>
      <dgm:t>
        <a:bodyPr/>
        <a:lstStyle/>
        <a:p>
          <a:endParaRPr lang="en-US"/>
        </a:p>
      </dgm:t>
    </dgm:pt>
    <dgm:pt modelId="{EDD8A193-3B87-4B90-B995-662BD84343D2}" type="sibTrans" cxnId="{674B05BC-0356-477C-AD59-E816A1FAD1DC}">
      <dgm:prSet/>
      <dgm:spPr/>
      <dgm:t>
        <a:bodyPr/>
        <a:lstStyle/>
        <a:p>
          <a:endParaRPr lang="en-US"/>
        </a:p>
      </dgm:t>
    </dgm:pt>
    <dgm:pt modelId="{F6AAEB23-0DE6-49EF-8F7B-3588B43BFC8B}" type="pres">
      <dgm:prSet presAssocID="{273ECEF3-DEE2-4EF2-BEC8-F570CED9A265}" presName="vert0" presStyleCnt="0">
        <dgm:presLayoutVars>
          <dgm:dir/>
          <dgm:animOne val="branch"/>
          <dgm:animLvl val="lvl"/>
        </dgm:presLayoutVars>
      </dgm:prSet>
      <dgm:spPr/>
    </dgm:pt>
    <dgm:pt modelId="{2A5011EF-CCB0-430E-BA90-E61B24F6051A}" type="pres">
      <dgm:prSet presAssocID="{8FEFC0A0-2E37-4F5D-9E5C-FA7C41AA4F17}" presName="thickLine" presStyleLbl="alignNode1" presStyleIdx="0" presStyleCnt="10"/>
      <dgm:spPr/>
    </dgm:pt>
    <dgm:pt modelId="{1DA18968-D046-4447-9FD2-2640B8459AD0}" type="pres">
      <dgm:prSet presAssocID="{8FEFC0A0-2E37-4F5D-9E5C-FA7C41AA4F17}" presName="horz1" presStyleCnt="0"/>
      <dgm:spPr/>
    </dgm:pt>
    <dgm:pt modelId="{235C63BF-518B-4849-9185-5476CA608DC1}" type="pres">
      <dgm:prSet presAssocID="{8FEFC0A0-2E37-4F5D-9E5C-FA7C41AA4F17}" presName="tx1" presStyleLbl="revTx" presStyleIdx="0" presStyleCnt="10"/>
      <dgm:spPr/>
    </dgm:pt>
    <dgm:pt modelId="{3C65ED49-8B7D-4FAA-9CAC-B2389ABC6967}" type="pres">
      <dgm:prSet presAssocID="{8FEFC0A0-2E37-4F5D-9E5C-FA7C41AA4F17}" presName="vert1" presStyleCnt="0"/>
      <dgm:spPr/>
    </dgm:pt>
    <dgm:pt modelId="{8D93E203-3ECF-4025-821F-FBD6D0A46868}" type="pres">
      <dgm:prSet presAssocID="{D37F7036-CFB2-4DF4-95C8-77A928CAA63A}" presName="thickLine" presStyleLbl="alignNode1" presStyleIdx="1" presStyleCnt="10"/>
      <dgm:spPr/>
    </dgm:pt>
    <dgm:pt modelId="{AFD55BA9-24C0-419A-8E66-1724BC8A2BB6}" type="pres">
      <dgm:prSet presAssocID="{D37F7036-CFB2-4DF4-95C8-77A928CAA63A}" presName="horz1" presStyleCnt="0"/>
      <dgm:spPr/>
    </dgm:pt>
    <dgm:pt modelId="{2893D7E3-4DE5-4E86-8681-9F7657C00FFD}" type="pres">
      <dgm:prSet presAssocID="{D37F7036-CFB2-4DF4-95C8-77A928CAA63A}" presName="tx1" presStyleLbl="revTx" presStyleIdx="1" presStyleCnt="10"/>
      <dgm:spPr/>
    </dgm:pt>
    <dgm:pt modelId="{AA9DCFFC-956A-4C74-8727-00F62BCF3E69}" type="pres">
      <dgm:prSet presAssocID="{D37F7036-CFB2-4DF4-95C8-77A928CAA63A}" presName="vert1" presStyleCnt="0"/>
      <dgm:spPr/>
    </dgm:pt>
    <dgm:pt modelId="{358F91D0-D87D-46F1-B43F-D9A4DC8799E4}" type="pres">
      <dgm:prSet presAssocID="{AC8ED942-ABC7-4094-851D-7539722254CC}" presName="thickLine" presStyleLbl="alignNode1" presStyleIdx="2" presStyleCnt="10"/>
      <dgm:spPr/>
    </dgm:pt>
    <dgm:pt modelId="{3C92FE1E-7D7A-461F-9DE5-B5B498154ECC}" type="pres">
      <dgm:prSet presAssocID="{AC8ED942-ABC7-4094-851D-7539722254CC}" presName="horz1" presStyleCnt="0"/>
      <dgm:spPr/>
    </dgm:pt>
    <dgm:pt modelId="{B42EA9BB-CC7D-47B9-8BA3-F17C68B3CBFF}" type="pres">
      <dgm:prSet presAssocID="{AC8ED942-ABC7-4094-851D-7539722254CC}" presName="tx1" presStyleLbl="revTx" presStyleIdx="2" presStyleCnt="10"/>
      <dgm:spPr/>
    </dgm:pt>
    <dgm:pt modelId="{8C5B916C-5CE9-4287-B417-184EB33781DD}" type="pres">
      <dgm:prSet presAssocID="{AC8ED942-ABC7-4094-851D-7539722254CC}" presName="vert1" presStyleCnt="0"/>
      <dgm:spPr/>
    </dgm:pt>
    <dgm:pt modelId="{A95D27A4-720F-4AAE-AF33-0C64C9F195BE}" type="pres">
      <dgm:prSet presAssocID="{A87F5F31-6B93-4B79-8E89-56D4619CA187}" presName="thickLine" presStyleLbl="alignNode1" presStyleIdx="3" presStyleCnt="10"/>
      <dgm:spPr/>
    </dgm:pt>
    <dgm:pt modelId="{15BCE7C3-0465-40C9-BD13-8803521AEC65}" type="pres">
      <dgm:prSet presAssocID="{A87F5F31-6B93-4B79-8E89-56D4619CA187}" presName="horz1" presStyleCnt="0"/>
      <dgm:spPr/>
    </dgm:pt>
    <dgm:pt modelId="{7370BA63-80E5-448F-947C-EE49DE7F50C8}" type="pres">
      <dgm:prSet presAssocID="{A87F5F31-6B93-4B79-8E89-56D4619CA187}" presName="tx1" presStyleLbl="revTx" presStyleIdx="3" presStyleCnt="10"/>
      <dgm:spPr/>
    </dgm:pt>
    <dgm:pt modelId="{B038A8B7-8A99-49DF-B27E-3C237C3C5B23}" type="pres">
      <dgm:prSet presAssocID="{A87F5F31-6B93-4B79-8E89-56D4619CA187}" presName="vert1" presStyleCnt="0"/>
      <dgm:spPr/>
    </dgm:pt>
    <dgm:pt modelId="{22DFFFD2-10E0-44B4-BE9F-3EC35DF8BA51}" type="pres">
      <dgm:prSet presAssocID="{FA22CF16-D1F5-4000-8093-4C683718E7F8}" presName="thickLine" presStyleLbl="alignNode1" presStyleIdx="4" presStyleCnt="10"/>
      <dgm:spPr/>
    </dgm:pt>
    <dgm:pt modelId="{38533517-524C-4500-B621-3F8ABD3E6430}" type="pres">
      <dgm:prSet presAssocID="{FA22CF16-D1F5-4000-8093-4C683718E7F8}" presName="horz1" presStyleCnt="0"/>
      <dgm:spPr/>
    </dgm:pt>
    <dgm:pt modelId="{1E266664-8240-48EE-8EE2-090ED2CA941F}" type="pres">
      <dgm:prSet presAssocID="{FA22CF16-D1F5-4000-8093-4C683718E7F8}" presName="tx1" presStyleLbl="revTx" presStyleIdx="4" presStyleCnt="10"/>
      <dgm:spPr/>
    </dgm:pt>
    <dgm:pt modelId="{7EF7D669-7A14-4F05-921E-4708767750D8}" type="pres">
      <dgm:prSet presAssocID="{FA22CF16-D1F5-4000-8093-4C683718E7F8}" presName="vert1" presStyleCnt="0"/>
      <dgm:spPr/>
    </dgm:pt>
    <dgm:pt modelId="{E7C9E03A-BBB3-48DD-8B54-44DD3126ED90}" type="pres">
      <dgm:prSet presAssocID="{0DACE876-9039-4FA2-9E17-03902D0E9632}" presName="thickLine" presStyleLbl="alignNode1" presStyleIdx="5" presStyleCnt="10"/>
      <dgm:spPr/>
    </dgm:pt>
    <dgm:pt modelId="{B69D6C54-A0A9-4ECD-9CD0-5FDD532395EE}" type="pres">
      <dgm:prSet presAssocID="{0DACE876-9039-4FA2-9E17-03902D0E9632}" presName="horz1" presStyleCnt="0"/>
      <dgm:spPr/>
    </dgm:pt>
    <dgm:pt modelId="{E4C20E3E-1BEF-4982-9DAE-1D4E8386AE55}" type="pres">
      <dgm:prSet presAssocID="{0DACE876-9039-4FA2-9E17-03902D0E9632}" presName="tx1" presStyleLbl="revTx" presStyleIdx="5" presStyleCnt="10"/>
      <dgm:spPr/>
    </dgm:pt>
    <dgm:pt modelId="{C39F1213-053E-4D17-BF72-8EAFC8F01E6B}" type="pres">
      <dgm:prSet presAssocID="{0DACE876-9039-4FA2-9E17-03902D0E9632}" presName="vert1" presStyleCnt="0"/>
      <dgm:spPr/>
    </dgm:pt>
    <dgm:pt modelId="{1E433D12-6011-4228-82E4-BBB546950B1C}" type="pres">
      <dgm:prSet presAssocID="{D36EC3BD-D276-41BB-9834-8BD46F249111}" presName="thickLine" presStyleLbl="alignNode1" presStyleIdx="6" presStyleCnt="10"/>
      <dgm:spPr/>
    </dgm:pt>
    <dgm:pt modelId="{DABE2F8D-7929-4CFA-88AD-35F84C6C882E}" type="pres">
      <dgm:prSet presAssocID="{D36EC3BD-D276-41BB-9834-8BD46F249111}" presName="horz1" presStyleCnt="0"/>
      <dgm:spPr/>
    </dgm:pt>
    <dgm:pt modelId="{D8C6B9F2-9D99-4C24-A167-33B9C4B34AE2}" type="pres">
      <dgm:prSet presAssocID="{D36EC3BD-D276-41BB-9834-8BD46F249111}" presName="tx1" presStyleLbl="revTx" presStyleIdx="6" presStyleCnt="10"/>
      <dgm:spPr/>
    </dgm:pt>
    <dgm:pt modelId="{C4F69423-3911-4F1B-AC76-D37341CDB780}" type="pres">
      <dgm:prSet presAssocID="{D36EC3BD-D276-41BB-9834-8BD46F249111}" presName="vert1" presStyleCnt="0"/>
      <dgm:spPr/>
    </dgm:pt>
    <dgm:pt modelId="{339504E9-112E-4DC7-931D-33E4F873D17A}" type="pres">
      <dgm:prSet presAssocID="{47A52E6D-A755-45C9-A1FD-EC2FDCC1E9B8}" presName="thickLine" presStyleLbl="alignNode1" presStyleIdx="7" presStyleCnt="10"/>
      <dgm:spPr/>
    </dgm:pt>
    <dgm:pt modelId="{34E918B6-5C79-45EE-AD57-8F8F41930656}" type="pres">
      <dgm:prSet presAssocID="{47A52E6D-A755-45C9-A1FD-EC2FDCC1E9B8}" presName="horz1" presStyleCnt="0"/>
      <dgm:spPr/>
    </dgm:pt>
    <dgm:pt modelId="{FBF97408-8BC4-4AD2-B52D-770E507867F1}" type="pres">
      <dgm:prSet presAssocID="{47A52E6D-A755-45C9-A1FD-EC2FDCC1E9B8}" presName="tx1" presStyleLbl="revTx" presStyleIdx="7" presStyleCnt="10"/>
      <dgm:spPr/>
    </dgm:pt>
    <dgm:pt modelId="{086EB83E-94EB-4330-A205-3FA5305C8363}" type="pres">
      <dgm:prSet presAssocID="{47A52E6D-A755-45C9-A1FD-EC2FDCC1E9B8}" presName="vert1" presStyleCnt="0"/>
      <dgm:spPr/>
    </dgm:pt>
    <dgm:pt modelId="{49BE94E2-B5B8-4C0B-8398-B42888EBF317}" type="pres">
      <dgm:prSet presAssocID="{32B481A0-87A4-488D-99A0-D28ACF584300}" presName="thickLine" presStyleLbl="alignNode1" presStyleIdx="8" presStyleCnt="10"/>
      <dgm:spPr/>
    </dgm:pt>
    <dgm:pt modelId="{15035AB7-42F7-4246-86A7-520ECDE4C203}" type="pres">
      <dgm:prSet presAssocID="{32B481A0-87A4-488D-99A0-D28ACF584300}" presName="horz1" presStyleCnt="0"/>
      <dgm:spPr/>
    </dgm:pt>
    <dgm:pt modelId="{2ABF0669-8C4F-41D8-A690-9151828E5B39}" type="pres">
      <dgm:prSet presAssocID="{32B481A0-87A4-488D-99A0-D28ACF584300}" presName="tx1" presStyleLbl="revTx" presStyleIdx="8" presStyleCnt="10"/>
      <dgm:spPr/>
    </dgm:pt>
    <dgm:pt modelId="{AD7D57F5-349E-4C64-8D7F-AA18C324058D}" type="pres">
      <dgm:prSet presAssocID="{32B481A0-87A4-488D-99A0-D28ACF584300}" presName="vert1" presStyleCnt="0"/>
      <dgm:spPr/>
    </dgm:pt>
    <dgm:pt modelId="{4FEA520A-4214-4B1E-8D4D-3D668B5849D1}" type="pres">
      <dgm:prSet presAssocID="{B59C090B-ED52-4408-B981-DF0D110289AF}" presName="thickLine" presStyleLbl="alignNode1" presStyleIdx="9" presStyleCnt="10"/>
      <dgm:spPr/>
    </dgm:pt>
    <dgm:pt modelId="{725E1106-32BF-4276-B986-4668B32B1383}" type="pres">
      <dgm:prSet presAssocID="{B59C090B-ED52-4408-B981-DF0D110289AF}" presName="horz1" presStyleCnt="0"/>
      <dgm:spPr/>
    </dgm:pt>
    <dgm:pt modelId="{5346BE33-6C96-4A24-A841-DD1093A4C144}" type="pres">
      <dgm:prSet presAssocID="{B59C090B-ED52-4408-B981-DF0D110289AF}" presName="tx1" presStyleLbl="revTx" presStyleIdx="9" presStyleCnt="10"/>
      <dgm:spPr/>
    </dgm:pt>
    <dgm:pt modelId="{0F973BED-4663-47CA-B330-CC3987844332}" type="pres">
      <dgm:prSet presAssocID="{B59C090B-ED52-4408-B981-DF0D110289AF}" presName="vert1" presStyleCnt="0"/>
      <dgm:spPr/>
    </dgm:pt>
  </dgm:ptLst>
  <dgm:cxnLst>
    <dgm:cxn modelId="{2E907B13-C255-4120-8547-799C429B6177}" srcId="{273ECEF3-DEE2-4EF2-BEC8-F570CED9A265}" destId="{32B481A0-87A4-488D-99A0-D28ACF584300}" srcOrd="8" destOrd="0" parTransId="{41C29FE9-5A01-4389-88C4-436720E5791C}" sibTransId="{3B736B91-C3A3-45E0-BE7C-538674C63F84}"/>
    <dgm:cxn modelId="{53949416-3942-4FE9-9B05-F6432D007E20}" srcId="{273ECEF3-DEE2-4EF2-BEC8-F570CED9A265}" destId="{AC8ED942-ABC7-4094-851D-7539722254CC}" srcOrd="2" destOrd="0" parTransId="{BFE080D5-6CB2-4666-B078-3526FCD25B8B}" sibTransId="{A4E9F196-F567-4C93-AE7A-36AA04860C17}"/>
    <dgm:cxn modelId="{8832A416-BE1E-409E-9534-BDAF0F6ED8AC}" type="presOf" srcId="{D37F7036-CFB2-4DF4-95C8-77A928CAA63A}" destId="{2893D7E3-4DE5-4E86-8681-9F7657C00FFD}" srcOrd="0" destOrd="0" presId="urn:microsoft.com/office/officeart/2008/layout/LinedList"/>
    <dgm:cxn modelId="{D04C522F-77D8-4522-B8D1-6A12FADD76B5}" type="presOf" srcId="{47A52E6D-A755-45C9-A1FD-EC2FDCC1E9B8}" destId="{FBF97408-8BC4-4AD2-B52D-770E507867F1}" srcOrd="0" destOrd="0" presId="urn:microsoft.com/office/officeart/2008/layout/LinedList"/>
    <dgm:cxn modelId="{D5CC8831-04E3-4FB1-A046-9F9CCDC38459}" type="presOf" srcId="{0DACE876-9039-4FA2-9E17-03902D0E9632}" destId="{E4C20E3E-1BEF-4982-9DAE-1D4E8386AE55}" srcOrd="0" destOrd="0" presId="urn:microsoft.com/office/officeart/2008/layout/LinedList"/>
    <dgm:cxn modelId="{E668E55E-1782-48E9-A95B-251C8ACE62CA}" srcId="{273ECEF3-DEE2-4EF2-BEC8-F570CED9A265}" destId="{B59C090B-ED52-4408-B981-DF0D110289AF}" srcOrd="9" destOrd="0" parTransId="{2C45B5C7-1973-42BA-A4DD-A8349EAF4358}" sibTransId="{777CAD6C-FF2C-45A1-B3DE-F0F9C3D1D3F2}"/>
    <dgm:cxn modelId="{556FF35E-A490-4443-80CC-9FC18CED9515}" type="presOf" srcId="{8FEFC0A0-2E37-4F5D-9E5C-FA7C41AA4F17}" destId="{235C63BF-518B-4849-9185-5476CA608DC1}" srcOrd="0" destOrd="0" presId="urn:microsoft.com/office/officeart/2008/layout/LinedList"/>
    <dgm:cxn modelId="{205C7843-9806-4E8A-BFED-D66BF1B92D0D}" type="presOf" srcId="{32B481A0-87A4-488D-99A0-D28ACF584300}" destId="{2ABF0669-8C4F-41D8-A690-9151828E5B39}" srcOrd="0" destOrd="0" presId="urn:microsoft.com/office/officeart/2008/layout/LinedList"/>
    <dgm:cxn modelId="{F8692F56-0818-4614-B571-E249D29E3849}" srcId="{273ECEF3-DEE2-4EF2-BEC8-F570CED9A265}" destId="{D36EC3BD-D276-41BB-9834-8BD46F249111}" srcOrd="6" destOrd="0" parTransId="{25C240D8-3917-4066-BD63-2203427F165D}" sibTransId="{0715FCAE-CED0-45BF-AF7C-ACEEF1D10251}"/>
    <dgm:cxn modelId="{E8AA7D8B-3AC4-4388-BECB-8108018D068E}" type="presOf" srcId="{273ECEF3-DEE2-4EF2-BEC8-F570CED9A265}" destId="{F6AAEB23-0DE6-49EF-8F7B-3588B43BFC8B}" srcOrd="0" destOrd="0" presId="urn:microsoft.com/office/officeart/2008/layout/LinedList"/>
    <dgm:cxn modelId="{8E556391-E9FE-47CA-BC77-2F4E54ED7ED4}" srcId="{273ECEF3-DEE2-4EF2-BEC8-F570CED9A265}" destId="{47A52E6D-A755-45C9-A1FD-EC2FDCC1E9B8}" srcOrd="7" destOrd="0" parTransId="{1B5A3166-B5E2-48C1-8ABD-45600068A1C1}" sibTransId="{3942362F-EF1C-4E5C-9C59-F85F7B75861A}"/>
    <dgm:cxn modelId="{909089A2-9705-406B-9DD8-D52936EC43EE}" type="presOf" srcId="{FA22CF16-D1F5-4000-8093-4C683718E7F8}" destId="{1E266664-8240-48EE-8EE2-090ED2CA941F}" srcOrd="0" destOrd="0" presId="urn:microsoft.com/office/officeart/2008/layout/LinedList"/>
    <dgm:cxn modelId="{DB3A37A3-4661-4BCA-A5B4-EF5E4C4D8DEF}" srcId="{273ECEF3-DEE2-4EF2-BEC8-F570CED9A265}" destId="{FA22CF16-D1F5-4000-8093-4C683718E7F8}" srcOrd="4" destOrd="0" parTransId="{8C8D2F57-7734-470A-8065-1B07F8800AC0}" sibTransId="{2AF26F9C-11B7-4508-928A-7959E3E47A57}"/>
    <dgm:cxn modelId="{3B22F5AA-D5E9-4DC2-8929-B3C276B42584}" type="presOf" srcId="{D36EC3BD-D276-41BB-9834-8BD46F249111}" destId="{D8C6B9F2-9D99-4C24-A167-33B9C4B34AE2}" srcOrd="0" destOrd="0" presId="urn:microsoft.com/office/officeart/2008/layout/LinedList"/>
    <dgm:cxn modelId="{674B05BC-0356-477C-AD59-E816A1FAD1DC}" srcId="{273ECEF3-DEE2-4EF2-BEC8-F570CED9A265}" destId="{0DACE876-9039-4FA2-9E17-03902D0E9632}" srcOrd="5" destOrd="0" parTransId="{5743BF5C-23E2-4564-83C9-C3CDEA79B149}" sibTransId="{EDD8A193-3B87-4B90-B995-662BD84343D2}"/>
    <dgm:cxn modelId="{6045F0C7-F7C6-4AFC-A1D8-124379AC60E4}" type="presOf" srcId="{AC8ED942-ABC7-4094-851D-7539722254CC}" destId="{B42EA9BB-CC7D-47B9-8BA3-F17C68B3CBFF}" srcOrd="0" destOrd="0" presId="urn:microsoft.com/office/officeart/2008/layout/LinedList"/>
    <dgm:cxn modelId="{DE3BA8D4-5B69-45F9-B18C-B54C5AEDA3C4}" type="presOf" srcId="{B59C090B-ED52-4408-B981-DF0D110289AF}" destId="{5346BE33-6C96-4A24-A841-DD1093A4C144}" srcOrd="0" destOrd="0" presId="urn:microsoft.com/office/officeart/2008/layout/LinedList"/>
    <dgm:cxn modelId="{D34179DA-E407-4430-900C-F9D078E6D374}" srcId="{273ECEF3-DEE2-4EF2-BEC8-F570CED9A265}" destId="{A87F5F31-6B93-4B79-8E89-56D4619CA187}" srcOrd="3" destOrd="0" parTransId="{D8B0979B-FE2E-4902-98A4-1E372D7BB289}" sibTransId="{10657D98-5DBC-4772-80EE-75AEE829D9FC}"/>
    <dgm:cxn modelId="{121F60DC-E6E1-4558-8CB4-AC2FBF6DBC52}" srcId="{273ECEF3-DEE2-4EF2-BEC8-F570CED9A265}" destId="{D37F7036-CFB2-4DF4-95C8-77A928CAA63A}" srcOrd="1" destOrd="0" parTransId="{14A66221-8A15-45E4-B5DA-BA1977173125}" sibTransId="{F7B185B4-7A20-403A-862A-9F96275B7974}"/>
    <dgm:cxn modelId="{6A8387E2-3002-42C8-8156-1E3D165F80F4}" type="presOf" srcId="{A87F5F31-6B93-4B79-8E89-56D4619CA187}" destId="{7370BA63-80E5-448F-947C-EE49DE7F50C8}" srcOrd="0" destOrd="0" presId="urn:microsoft.com/office/officeart/2008/layout/LinedList"/>
    <dgm:cxn modelId="{143C30EC-96AF-4D70-A9DF-777C00BDDF2F}" srcId="{273ECEF3-DEE2-4EF2-BEC8-F570CED9A265}" destId="{8FEFC0A0-2E37-4F5D-9E5C-FA7C41AA4F17}" srcOrd="0" destOrd="0" parTransId="{20C809F8-5E66-4EF9-9C33-F52EBE139D5F}" sibTransId="{AE9BBCE0-9242-4050-A9E2-D5DC0B2A451B}"/>
    <dgm:cxn modelId="{A78EFC96-02E3-4B15-B6F8-0EA4D5068F89}" type="presParOf" srcId="{F6AAEB23-0DE6-49EF-8F7B-3588B43BFC8B}" destId="{2A5011EF-CCB0-430E-BA90-E61B24F6051A}" srcOrd="0" destOrd="0" presId="urn:microsoft.com/office/officeart/2008/layout/LinedList"/>
    <dgm:cxn modelId="{3A68ADCE-E63F-4B57-A638-296FBD588B39}" type="presParOf" srcId="{F6AAEB23-0DE6-49EF-8F7B-3588B43BFC8B}" destId="{1DA18968-D046-4447-9FD2-2640B8459AD0}" srcOrd="1" destOrd="0" presId="urn:microsoft.com/office/officeart/2008/layout/LinedList"/>
    <dgm:cxn modelId="{BA2E00AD-3102-4676-86BF-2735D63560CD}" type="presParOf" srcId="{1DA18968-D046-4447-9FD2-2640B8459AD0}" destId="{235C63BF-518B-4849-9185-5476CA608DC1}" srcOrd="0" destOrd="0" presId="urn:microsoft.com/office/officeart/2008/layout/LinedList"/>
    <dgm:cxn modelId="{15B68CF5-31E0-4B9E-AB21-B6AE59A29F49}" type="presParOf" srcId="{1DA18968-D046-4447-9FD2-2640B8459AD0}" destId="{3C65ED49-8B7D-4FAA-9CAC-B2389ABC6967}" srcOrd="1" destOrd="0" presId="urn:microsoft.com/office/officeart/2008/layout/LinedList"/>
    <dgm:cxn modelId="{D766DFB9-9DF0-48FE-BF22-76BDA4060F13}" type="presParOf" srcId="{F6AAEB23-0DE6-49EF-8F7B-3588B43BFC8B}" destId="{8D93E203-3ECF-4025-821F-FBD6D0A46868}" srcOrd="2" destOrd="0" presId="urn:microsoft.com/office/officeart/2008/layout/LinedList"/>
    <dgm:cxn modelId="{E70B173D-6F2E-43F6-ADF2-3279EAAA26B3}" type="presParOf" srcId="{F6AAEB23-0DE6-49EF-8F7B-3588B43BFC8B}" destId="{AFD55BA9-24C0-419A-8E66-1724BC8A2BB6}" srcOrd="3" destOrd="0" presId="urn:microsoft.com/office/officeart/2008/layout/LinedList"/>
    <dgm:cxn modelId="{ED9737E7-C723-4B21-8829-FFB5689B050E}" type="presParOf" srcId="{AFD55BA9-24C0-419A-8E66-1724BC8A2BB6}" destId="{2893D7E3-4DE5-4E86-8681-9F7657C00FFD}" srcOrd="0" destOrd="0" presId="urn:microsoft.com/office/officeart/2008/layout/LinedList"/>
    <dgm:cxn modelId="{4CA84BAC-17E1-4391-89EC-FA24F3E859D0}" type="presParOf" srcId="{AFD55BA9-24C0-419A-8E66-1724BC8A2BB6}" destId="{AA9DCFFC-956A-4C74-8727-00F62BCF3E69}" srcOrd="1" destOrd="0" presId="urn:microsoft.com/office/officeart/2008/layout/LinedList"/>
    <dgm:cxn modelId="{68C017BE-1484-410A-B51F-273E029B29F0}" type="presParOf" srcId="{F6AAEB23-0DE6-49EF-8F7B-3588B43BFC8B}" destId="{358F91D0-D87D-46F1-B43F-D9A4DC8799E4}" srcOrd="4" destOrd="0" presId="urn:microsoft.com/office/officeart/2008/layout/LinedList"/>
    <dgm:cxn modelId="{5082B9DC-B0BD-4BF3-8019-2031938EFB04}" type="presParOf" srcId="{F6AAEB23-0DE6-49EF-8F7B-3588B43BFC8B}" destId="{3C92FE1E-7D7A-461F-9DE5-B5B498154ECC}" srcOrd="5" destOrd="0" presId="urn:microsoft.com/office/officeart/2008/layout/LinedList"/>
    <dgm:cxn modelId="{32D19173-53A3-4734-8E27-89EE6FE883C3}" type="presParOf" srcId="{3C92FE1E-7D7A-461F-9DE5-B5B498154ECC}" destId="{B42EA9BB-CC7D-47B9-8BA3-F17C68B3CBFF}" srcOrd="0" destOrd="0" presId="urn:microsoft.com/office/officeart/2008/layout/LinedList"/>
    <dgm:cxn modelId="{3B1023FB-485E-47B9-8359-04BD7F0FFD8D}" type="presParOf" srcId="{3C92FE1E-7D7A-461F-9DE5-B5B498154ECC}" destId="{8C5B916C-5CE9-4287-B417-184EB33781DD}" srcOrd="1" destOrd="0" presId="urn:microsoft.com/office/officeart/2008/layout/LinedList"/>
    <dgm:cxn modelId="{1FE25B7B-BB7F-46D5-B4AE-3EFAC37DE977}" type="presParOf" srcId="{F6AAEB23-0DE6-49EF-8F7B-3588B43BFC8B}" destId="{A95D27A4-720F-4AAE-AF33-0C64C9F195BE}" srcOrd="6" destOrd="0" presId="urn:microsoft.com/office/officeart/2008/layout/LinedList"/>
    <dgm:cxn modelId="{25123C5A-C122-42C6-8AF4-8E679810D6E9}" type="presParOf" srcId="{F6AAEB23-0DE6-49EF-8F7B-3588B43BFC8B}" destId="{15BCE7C3-0465-40C9-BD13-8803521AEC65}" srcOrd="7" destOrd="0" presId="urn:microsoft.com/office/officeart/2008/layout/LinedList"/>
    <dgm:cxn modelId="{60830529-06BD-4763-B678-DBAA26FA4146}" type="presParOf" srcId="{15BCE7C3-0465-40C9-BD13-8803521AEC65}" destId="{7370BA63-80E5-448F-947C-EE49DE7F50C8}" srcOrd="0" destOrd="0" presId="urn:microsoft.com/office/officeart/2008/layout/LinedList"/>
    <dgm:cxn modelId="{D948F10D-B1BA-451D-A125-70A034CB7549}" type="presParOf" srcId="{15BCE7C3-0465-40C9-BD13-8803521AEC65}" destId="{B038A8B7-8A99-49DF-B27E-3C237C3C5B23}" srcOrd="1" destOrd="0" presId="urn:microsoft.com/office/officeart/2008/layout/LinedList"/>
    <dgm:cxn modelId="{72644F9E-0032-4E20-A45C-B4C3F11AB316}" type="presParOf" srcId="{F6AAEB23-0DE6-49EF-8F7B-3588B43BFC8B}" destId="{22DFFFD2-10E0-44B4-BE9F-3EC35DF8BA51}" srcOrd="8" destOrd="0" presId="urn:microsoft.com/office/officeart/2008/layout/LinedList"/>
    <dgm:cxn modelId="{B93A32FF-FF06-46FD-84C4-A4231D467CDD}" type="presParOf" srcId="{F6AAEB23-0DE6-49EF-8F7B-3588B43BFC8B}" destId="{38533517-524C-4500-B621-3F8ABD3E6430}" srcOrd="9" destOrd="0" presId="urn:microsoft.com/office/officeart/2008/layout/LinedList"/>
    <dgm:cxn modelId="{F465244A-B413-4567-A263-A488D5AEA769}" type="presParOf" srcId="{38533517-524C-4500-B621-3F8ABD3E6430}" destId="{1E266664-8240-48EE-8EE2-090ED2CA941F}" srcOrd="0" destOrd="0" presId="urn:microsoft.com/office/officeart/2008/layout/LinedList"/>
    <dgm:cxn modelId="{90F81C57-E11B-435D-840A-4591AD23C669}" type="presParOf" srcId="{38533517-524C-4500-B621-3F8ABD3E6430}" destId="{7EF7D669-7A14-4F05-921E-4708767750D8}" srcOrd="1" destOrd="0" presId="urn:microsoft.com/office/officeart/2008/layout/LinedList"/>
    <dgm:cxn modelId="{07FEBC3B-AA6F-4E5A-B87D-826319A01ACC}" type="presParOf" srcId="{F6AAEB23-0DE6-49EF-8F7B-3588B43BFC8B}" destId="{E7C9E03A-BBB3-48DD-8B54-44DD3126ED90}" srcOrd="10" destOrd="0" presId="urn:microsoft.com/office/officeart/2008/layout/LinedList"/>
    <dgm:cxn modelId="{B7EEFD2D-8C1A-42E1-8067-CC2631CDF39F}" type="presParOf" srcId="{F6AAEB23-0DE6-49EF-8F7B-3588B43BFC8B}" destId="{B69D6C54-A0A9-4ECD-9CD0-5FDD532395EE}" srcOrd="11" destOrd="0" presId="urn:microsoft.com/office/officeart/2008/layout/LinedList"/>
    <dgm:cxn modelId="{A29AC4EE-08FA-41E6-9647-FAAC4679A877}" type="presParOf" srcId="{B69D6C54-A0A9-4ECD-9CD0-5FDD532395EE}" destId="{E4C20E3E-1BEF-4982-9DAE-1D4E8386AE55}" srcOrd="0" destOrd="0" presId="urn:microsoft.com/office/officeart/2008/layout/LinedList"/>
    <dgm:cxn modelId="{A1E0D819-E61E-4FD7-96ED-6EB462BFA35C}" type="presParOf" srcId="{B69D6C54-A0A9-4ECD-9CD0-5FDD532395EE}" destId="{C39F1213-053E-4D17-BF72-8EAFC8F01E6B}" srcOrd="1" destOrd="0" presId="urn:microsoft.com/office/officeart/2008/layout/LinedList"/>
    <dgm:cxn modelId="{5380EF1D-BAA5-4160-B28A-1404678FFF81}" type="presParOf" srcId="{F6AAEB23-0DE6-49EF-8F7B-3588B43BFC8B}" destId="{1E433D12-6011-4228-82E4-BBB546950B1C}" srcOrd="12" destOrd="0" presId="urn:microsoft.com/office/officeart/2008/layout/LinedList"/>
    <dgm:cxn modelId="{72AB3367-7406-49DB-8428-6F179065AA45}" type="presParOf" srcId="{F6AAEB23-0DE6-49EF-8F7B-3588B43BFC8B}" destId="{DABE2F8D-7929-4CFA-88AD-35F84C6C882E}" srcOrd="13" destOrd="0" presId="urn:microsoft.com/office/officeart/2008/layout/LinedList"/>
    <dgm:cxn modelId="{6FDDC461-B8EE-427B-8CF3-C5924455170B}" type="presParOf" srcId="{DABE2F8D-7929-4CFA-88AD-35F84C6C882E}" destId="{D8C6B9F2-9D99-4C24-A167-33B9C4B34AE2}" srcOrd="0" destOrd="0" presId="urn:microsoft.com/office/officeart/2008/layout/LinedList"/>
    <dgm:cxn modelId="{2273DAFE-FE73-4C7F-92F4-704F5CA13DC4}" type="presParOf" srcId="{DABE2F8D-7929-4CFA-88AD-35F84C6C882E}" destId="{C4F69423-3911-4F1B-AC76-D37341CDB780}" srcOrd="1" destOrd="0" presId="urn:microsoft.com/office/officeart/2008/layout/LinedList"/>
    <dgm:cxn modelId="{4F3A6508-E3F8-47E4-80EA-C9E67B7BE78A}" type="presParOf" srcId="{F6AAEB23-0DE6-49EF-8F7B-3588B43BFC8B}" destId="{339504E9-112E-4DC7-931D-33E4F873D17A}" srcOrd="14" destOrd="0" presId="urn:microsoft.com/office/officeart/2008/layout/LinedList"/>
    <dgm:cxn modelId="{2B472BE2-411B-4C1E-8293-80801D2E2D6F}" type="presParOf" srcId="{F6AAEB23-0DE6-49EF-8F7B-3588B43BFC8B}" destId="{34E918B6-5C79-45EE-AD57-8F8F41930656}" srcOrd="15" destOrd="0" presId="urn:microsoft.com/office/officeart/2008/layout/LinedList"/>
    <dgm:cxn modelId="{B4BB04C0-339A-468A-A168-B8511B8FCCC9}" type="presParOf" srcId="{34E918B6-5C79-45EE-AD57-8F8F41930656}" destId="{FBF97408-8BC4-4AD2-B52D-770E507867F1}" srcOrd="0" destOrd="0" presId="urn:microsoft.com/office/officeart/2008/layout/LinedList"/>
    <dgm:cxn modelId="{899E8C2A-7FD2-4D70-97C5-864FA8ABF66C}" type="presParOf" srcId="{34E918B6-5C79-45EE-AD57-8F8F41930656}" destId="{086EB83E-94EB-4330-A205-3FA5305C8363}" srcOrd="1" destOrd="0" presId="urn:microsoft.com/office/officeart/2008/layout/LinedList"/>
    <dgm:cxn modelId="{2F02E576-FF59-47F5-BAAC-9610927B4FD1}" type="presParOf" srcId="{F6AAEB23-0DE6-49EF-8F7B-3588B43BFC8B}" destId="{49BE94E2-B5B8-4C0B-8398-B42888EBF317}" srcOrd="16" destOrd="0" presId="urn:microsoft.com/office/officeart/2008/layout/LinedList"/>
    <dgm:cxn modelId="{D0B2AA5C-51E3-4533-9203-943363CE2280}" type="presParOf" srcId="{F6AAEB23-0DE6-49EF-8F7B-3588B43BFC8B}" destId="{15035AB7-42F7-4246-86A7-520ECDE4C203}" srcOrd="17" destOrd="0" presId="urn:microsoft.com/office/officeart/2008/layout/LinedList"/>
    <dgm:cxn modelId="{E6EDBF7D-5805-460E-A3EB-27599D78BDA8}" type="presParOf" srcId="{15035AB7-42F7-4246-86A7-520ECDE4C203}" destId="{2ABF0669-8C4F-41D8-A690-9151828E5B39}" srcOrd="0" destOrd="0" presId="urn:microsoft.com/office/officeart/2008/layout/LinedList"/>
    <dgm:cxn modelId="{40BDF4D3-6E6A-4843-B2DF-A709A4A7E1CC}" type="presParOf" srcId="{15035AB7-42F7-4246-86A7-520ECDE4C203}" destId="{AD7D57F5-349E-4C64-8D7F-AA18C324058D}" srcOrd="1" destOrd="0" presId="urn:microsoft.com/office/officeart/2008/layout/LinedList"/>
    <dgm:cxn modelId="{2DE40639-5127-43CB-BA03-F428B97B54F1}" type="presParOf" srcId="{F6AAEB23-0DE6-49EF-8F7B-3588B43BFC8B}" destId="{4FEA520A-4214-4B1E-8D4D-3D668B5849D1}" srcOrd="18" destOrd="0" presId="urn:microsoft.com/office/officeart/2008/layout/LinedList"/>
    <dgm:cxn modelId="{A0991D24-5584-4CC6-8218-B68E34F7084B}" type="presParOf" srcId="{F6AAEB23-0DE6-49EF-8F7B-3588B43BFC8B}" destId="{725E1106-32BF-4276-B986-4668B32B1383}" srcOrd="19" destOrd="0" presId="urn:microsoft.com/office/officeart/2008/layout/LinedList"/>
    <dgm:cxn modelId="{E764973B-C8EF-4275-ADBE-A2FDA11BB265}" type="presParOf" srcId="{725E1106-32BF-4276-B986-4668B32B1383}" destId="{5346BE33-6C96-4A24-A841-DD1093A4C144}" srcOrd="0" destOrd="0" presId="urn:microsoft.com/office/officeart/2008/layout/LinedList"/>
    <dgm:cxn modelId="{D8388F4A-F1BC-4BC8-A087-A986D9209ABC}" type="presParOf" srcId="{725E1106-32BF-4276-B986-4668B32B1383}" destId="{0F973BED-4663-47CA-B330-CC398784433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73ECEF3-DEE2-4EF2-BEC8-F570CED9A26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FEFC0A0-2E37-4F5D-9E5C-FA7C41AA4F17}">
      <dgm:prSet/>
      <dgm:spPr/>
      <dgm:t>
        <a:bodyPr/>
        <a:lstStyle/>
        <a:p>
          <a:r>
            <a:rPr lang="en-US" b="1" dirty="0"/>
            <a:t>Recommendation:</a:t>
          </a:r>
          <a:r>
            <a:rPr lang="en-US" dirty="0"/>
            <a:t> </a:t>
          </a:r>
        </a:p>
      </dgm:t>
    </dgm:pt>
    <dgm:pt modelId="{20C809F8-5E66-4EF9-9C33-F52EBE139D5F}" type="parTrans" cxnId="{143C30EC-96AF-4D70-A9DF-777C00BDDF2F}">
      <dgm:prSet/>
      <dgm:spPr/>
      <dgm:t>
        <a:bodyPr/>
        <a:lstStyle/>
        <a:p>
          <a:endParaRPr lang="en-US"/>
        </a:p>
      </dgm:t>
    </dgm:pt>
    <dgm:pt modelId="{AE9BBCE0-9242-4050-A9E2-D5DC0B2A451B}" type="sibTrans" cxnId="{143C30EC-96AF-4D70-A9DF-777C00BDDF2F}">
      <dgm:prSet/>
      <dgm:spPr/>
      <dgm:t>
        <a:bodyPr/>
        <a:lstStyle/>
        <a:p>
          <a:endParaRPr lang="en-US"/>
        </a:p>
      </dgm:t>
    </dgm:pt>
    <dgm:pt modelId="{D37F7036-CFB2-4DF4-95C8-77A928CAA63A}">
      <dgm:prSet/>
      <dgm:spPr/>
      <dgm:t>
        <a:bodyPr/>
        <a:lstStyle/>
        <a:p>
          <a:r>
            <a:rPr lang="en-US" dirty="0"/>
            <a:t>•</a:t>
          </a:r>
          <a:r>
            <a:rPr lang="en-US" i="1" dirty="0"/>
            <a:t>	</a:t>
          </a:r>
          <a:r>
            <a:rPr lang="en-US" b="1" i="1" dirty="0">
              <a:solidFill>
                <a:srgbClr val="FF0000"/>
              </a:solidFill>
            </a:rPr>
            <a:t>MBS is safe and effective in patients with BMI ≥ 60</a:t>
          </a:r>
          <a:r>
            <a:rPr lang="en-US" b="1" dirty="0">
              <a:solidFill>
                <a:srgbClr val="FF0000"/>
              </a:solidFill>
            </a:rPr>
            <a:t> kg/m</a:t>
          </a:r>
          <a:r>
            <a:rPr lang="en-US" b="1" baseline="30000" dirty="0">
              <a:solidFill>
                <a:srgbClr val="FF0000"/>
              </a:solidFill>
            </a:rPr>
            <a:t>2</a:t>
          </a:r>
          <a:endParaRPr lang="en-US" dirty="0"/>
        </a:p>
      </dgm:t>
    </dgm:pt>
    <dgm:pt modelId="{14A66221-8A15-45E4-B5DA-BA1977173125}" type="parTrans" cxnId="{121F60DC-E6E1-4558-8CB4-AC2FBF6DBC52}">
      <dgm:prSet/>
      <dgm:spPr/>
      <dgm:t>
        <a:bodyPr/>
        <a:lstStyle/>
        <a:p>
          <a:endParaRPr lang="en-US"/>
        </a:p>
      </dgm:t>
    </dgm:pt>
    <dgm:pt modelId="{F7B185B4-7A20-403A-862A-9F96275B7974}" type="sibTrans" cxnId="{121F60DC-E6E1-4558-8CB4-AC2FBF6DBC52}">
      <dgm:prSet/>
      <dgm:spPr/>
      <dgm:t>
        <a:bodyPr/>
        <a:lstStyle/>
        <a:p>
          <a:endParaRPr lang="en-US"/>
        </a:p>
      </dgm:t>
    </dgm:pt>
    <dgm:pt modelId="{B59C090B-ED52-4408-B981-DF0D110289AF}">
      <dgm:prSet/>
      <dgm:spPr/>
      <dgm:t>
        <a:bodyPr/>
        <a:lstStyle/>
        <a:p>
          <a:r>
            <a:rPr lang="en-US" b="1" dirty="0"/>
            <a:t>Grade of recommendation B</a:t>
          </a:r>
        </a:p>
      </dgm:t>
    </dgm:pt>
    <dgm:pt modelId="{2C45B5C7-1973-42BA-A4DD-A8349EAF4358}" type="parTrans" cxnId="{E668E55E-1782-48E9-A95B-251C8ACE62CA}">
      <dgm:prSet/>
      <dgm:spPr/>
      <dgm:t>
        <a:bodyPr/>
        <a:lstStyle/>
        <a:p>
          <a:endParaRPr lang="en-US"/>
        </a:p>
      </dgm:t>
    </dgm:pt>
    <dgm:pt modelId="{777CAD6C-FF2C-45A1-B3DE-F0F9C3D1D3F2}" type="sibTrans" cxnId="{E668E55E-1782-48E9-A95B-251C8ACE62CA}">
      <dgm:prSet/>
      <dgm:spPr/>
      <dgm:t>
        <a:bodyPr/>
        <a:lstStyle/>
        <a:p>
          <a:endParaRPr lang="en-US"/>
        </a:p>
      </dgm:t>
    </dgm:pt>
    <dgm:pt modelId="{AC8ED942-ABC7-4094-851D-7539722254CC}">
      <dgm:prSet/>
      <dgm:spPr/>
      <dgm:t>
        <a:bodyPr/>
        <a:lstStyle/>
        <a:p>
          <a:r>
            <a:rPr lang="en-US" i="1"/>
            <a:t> </a:t>
          </a:r>
          <a:r>
            <a:rPr lang="en-US" b="1"/>
            <a:t>Level of Evidence 2A</a:t>
          </a:r>
          <a:endParaRPr lang="en-US" i="1" dirty="0"/>
        </a:p>
      </dgm:t>
    </dgm:pt>
    <dgm:pt modelId="{BFE080D5-6CB2-4666-B078-3526FCD25B8B}" type="parTrans" cxnId="{53949416-3942-4FE9-9B05-F6432D007E20}">
      <dgm:prSet/>
      <dgm:spPr/>
      <dgm:t>
        <a:bodyPr/>
        <a:lstStyle/>
        <a:p>
          <a:endParaRPr lang="en-US"/>
        </a:p>
      </dgm:t>
    </dgm:pt>
    <dgm:pt modelId="{A4E9F196-F567-4C93-AE7A-36AA04860C17}" type="sibTrans" cxnId="{53949416-3942-4FE9-9B05-F6432D007E20}">
      <dgm:prSet/>
      <dgm:spPr/>
      <dgm:t>
        <a:bodyPr/>
        <a:lstStyle/>
        <a:p>
          <a:endParaRPr lang="en-US"/>
        </a:p>
      </dgm:t>
    </dgm:pt>
    <dgm:pt modelId="{485E83FD-D050-460D-9936-D831DDB2BA3B}">
      <dgm:prSet/>
      <dgm:spPr/>
      <dgm:t>
        <a:bodyPr/>
        <a:lstStyle/>
        <a:p>
          <a:pPr>
            <a:buFont typeface="Symbol" panose="05050102010706020507" pitchFamily="18" charset="2"/>
            <a:buChar char=""/>
          </a:pPr>
          <a:r>
            <a:rPr lang="en-US" i="1" dirty="0"/>
            <a:t>Evidence suggests a higher rate of perioperative complications after MBS in patients with BMI ≥ </a:t>
          </a:r>
          <a:r>
            <a:rPr lang="en-US" dirty="0"/>
            <a:t>60 kg/m</a:t>
          </a:r>
          <a:r>
            <a:rPr lang="en-US" baseline="30000" dirty="0"/>
            <a:t>2</a:t>
          </a:r>
          <a:r>
            <a:rPr lang="en-US" dirty="0"/>
            <a:t>.</a:t>
          </a:r>
        </a:p>
      </dgm:t>
    </dgm:pt>
    <dgm:pt modelId="{D1FC85AE-F73E-4B35-991B-1F6C0B5E7B18}" type="parTrans" cxnId="{AE32C061-F219-497A-87D1-C0B232BE5831}">
      <dgm:prSet/>
      <dgm:spPr/>
      <dgm:t>
        <a:bodyPr/>
        <a:lstStyle/>
        <a:p>
          <a:endParaRPr lang="en-US"/>
        </a:p>
      </dgm:t>
    </dgm:pt>
    <dgm:pt modelId="{CAE61951-4AC2-444A-8ACE-6E2DAFD8EC70}" type="sibTrans" cxnId="{AE32C061-F219-497A-87D1-C0B232BE5831}">
      <dgm:prSet/>
      <dgm:spPr/>
      <dgm:t>
        <a:bodyPr/>
        <a:lstStyle/>
        <a:p>
          <a:endParaRPr lang="en-US"/>
        </a:p>
      </dgm:t>
    </dgm:pt>
    <dgm:pt modelId="{62017CB8-D16C-401C-9D13-3A235E5799D5}">
      <dgm:prSet/>
      <dgm:spPr/>
      <dgm:t>
        <a:bodyPr/>
        <a:lstStyle/>
        <a:p>
          <a:pPr>
            <a:buFont typeface="Symbol" panose="05050102010706020507" pitchFamily="18" charset="2"/>
            <a:buChar char=""/>
          </a:pPr>
          <a:r>
            <a:rPr lang="en-US" i="1"/>
            <a:t>According </a:t>
          </a:r>
          <a:r>
            <a:rPr lang="en-US" i="1" dirty="0"/>
            <a:t>to the literature, MBS appears safe in patients with initial BMI ≥ 70 </a:t>
          </a:r>
          <a:r>
            <a:rPr lang="en-US" dirty="0"/>
            <a:t>kg/m</a:t>
          </a:r>
          <a:r>
            <a:rPr lang="en-US" baseline="30000" dirty="0"/>
            <a:t>2</a:t>
          </a:r>
          <a:r>
            <a:rPr lang="en-US" i="1" dirty="0"/>
            <a:t> </a:t>
          </a:r>
        </a:p>
      </dgm:t>
    </dgm:pt>
    <dgm:pt modelId="{29D6C59F-538B-49BC-9EDF-99EF289E8709}" type="parTrans" cxnId="{5FD83164-D63A-4E2F-B340-94F1DE69C57C}">
      <dgm:prSet/>
      <dgm:spPr/>
      <dgm:t>
        <a:bodyPr/>
        <a:lstStyle/>
        <a:p>
          <a:endParaRPr lang="en-US"/>
        </a:p>
      </dgm:t>
    </dgm:pt>
    <dgm:pt modelId="{FD2B541F-3163-4011-87D5-E83DE19499C3}" type="sibTrans" cxnId="{5FD83164-D63A-4E2F-B340-94F1DE69C57C}">
      <dgm:prSet/>
      <dgm:spPr/>
      <dgm:t>
        <a:bodyPr/>
        <a:lstStyle/>
        <a:p>
          <a:endParaRPr lang="en-US"/>
        </a:p>
      </dgm:t>
    </dgm:pt>
    <dgm:pt modelId="{F6AAEB23-0DE6-49EF-8F7B-3588B43BFC8B}" type="pres">
      <dgm:prSet presAssocID="{273ECEF3-DEE2-4EF2-BEC8-F570CED9A265}" presName="vert0" presStyleCnt="0">
        <dgm:presLayoutVars>
          <dgm:dir/>
          <dgm:animOne val="branch"/>
          <dgm:animLvl val="lvl"/>
        </dgm:presLayoutVars>
      </dgm:prSet>
      <dgm:spPr/>
    </dgm:pt>
    <dgm:pt modelId="{2A5011EF-CCB0-430E-BA90-E61B24F6051A}" type="pres">
      <dgm:prSet presAssocID="{8FEFC0A0-2E37-4F5D-9E5C-FA7C41AA4F17}" presName="thickLine" presStyleLbl="alignNode1" presStyleIdx="0" presStyleCnt="6"/>
      <dgm:spPr/>
    </dgm:pt>
    <dgm:pt modelId="{1DA18968-D046-4447-9FD2-2640B8459AD0}" type="pres">
      <dgm:prSet presAssocID="{8FEFC0A0-2E37-4F5D-9E5C-FA7C41AA4F17}" presName="horz1" presStyleCnt="0"/>
      <dgm:spPr/>
    </dgm:pt>
    <dgm:pt modelId="{235C63BF-518B-4849-9185-5476CA608DC1}" type="pres">
      <dgm:prSet presAssocID="{8FEFC0A0-2E37-4F5D-9E5C-FA7C41AA4F17}" presName="tx1" presStyleLbl="revTx" presStyleIdx="0" presStyleCnt="6"/>
      <dgm:spPr/>
    </dgm:pt>
    <dgm:pt modelId="{3C65ED49-8B7D-4FAA-9CAC-B2389ABC6967}" type="pres">
      <dgm:prSet presAssocID="{8FEFC0A0-2E37-4F5D-9E5C-FA7C41AA4F17}" presName="vert1" presStyleCnt="0"/>
      <dgm:spPr/>
    </dgm:pt>
    <dgm:pt modelId="{8D93E203-3ECF-4025-821F-FBD6D0A46868}" type="pres">
      <dgm:prSet presAssocID="{D37F7036-CFB2-4DF4-95C8-77A928CAA63A}" presName="thickLine" presStyleLbl="alignNode1" presStyleIdx="1" presStyleCnt="6"/>
      <dgm:spPr/>
    </dgm:pt>
    <dgm:pt modelId="{AFD55BA9-24C0-419A-8E66-1724BC8A2BB6}" type="pres">
      <dgm:prSet presAssocID="{D37F7036-CFB2-4DF4-95C8-77A928CAA63A}" presName="horz1" presStyleCnt="0"/>
      <dgm:spPr/>
    </dgm:pt>
    <dgm:pt modelId="{2893D7E3-4DE5-4E86-8681-9F7657C00FFD}" type="pres">
      <dgm:prSet presAssocID="{D37F7036-CFB2-4DF4-95C8-77A928CAA63A}" presName="tx1" presStyleLbl="revTx" presStyleIdx="1" presStyleCnt="6"/>
      <dgm:spPr/>
    </dgm:pt>
    <dgm:pt modelId="{AA9DCFFC-956A-4C74-8727-00F62BCF3E69}" type="pres">
      <dgm:prSet presAssocID="{D37F7036-CFB2-4DF4-95C8-77A928CAA63A}" presName="vert1" presStyleCnt="0"/>
      <dgm:spPr/>
    </dgm:pt>
    <dgm:pt modelId="{009E0183-C9C3-45BD-ADEB-3467B068ABD9}" type="pres">
      <dgm:prSet presAssocID="{485E83FD-D050-460D-9936-D831DDB2BA3B}" presName="thickLine" presStyleLbl="alignNode1" presStyleIdx="2" presStyleCnt="6"/>
      <dgm:spPr/>
    </dgm:pt>
    <dgm:pt modelId="{72A4CC8C-6E69-49B4-A127-9A2FF6D9270F}" type="pres">
      <dgm:prSet presAssocID="{485E83FD-D050-460D-9936-D831DDB2BA3B}" presName="horz1" presStyleCnt="0"/>
      <dgm:spPr/>
    </dgm:pt>
    <dgm:pt modelId="{C8E4E8B1-4395-4C18-A1DC-8C91674A6DFD}" type="pres">
      <dgm:prSet presAssocID="{485E83FD-D050-460D-9936-D831DDB2BA3B}" presName="tx1" presStyleLbl="revTx" presStyleIdx="2" presStyleCnt="6"/>
      <dgm:spPr/>
    </dgm:pt>
    <dgm:pt modelId="{3166CDEB-9370-415C-B1B4-6A58EA78E474}" type="pres">
      <dgm:prSet presAssocID="{485E83FD-D050-460D-9936-D831DDB2BA3B}" presName="vert1" presStyleCnt="0"/>
      <dgm:spPr/>
    </dgm:pt>
    <dgm:pt modelId="{6B73B348-FCAA-45ED-A499-9C5EFEF6CB74}" type="pres">
      <dgm:prSet presAssocID="{62017CB8-D16C-401C-9D13-3A235E5799D5}" presName="thickLine" presStyleLbl="alignNode1" presStyleIdx="3" presStyleCnt="6"/>
      <dgm:spPr/>
    </dgm:pt>
    <dgm:pt modelId="{ABAFB752-2A42-4F63-A1FC-7E758CE2FFCE}" type="pres">
      <dgm:prSet presAssocID="{62017CB8-D16C-401C-9D13-3A235E5799D5}" presName="horz1" presStyleCnt="0"/>
      <dgm:spPr/>
    </dgm:pt>
    <dgm:pt modelId="{B04860B2-0532-4CDF-8065-4957F98F9B02}" type="pres">
      <dgm:prSet presAssocID="{62017CB8-D16C-401C-9D13-3A235E5799D5}" presName="tx1" presStyleLbl="revTx" presStyleIdx="3" presStyleCnt="6"/>
      <dgm:spPr/>
    </dgm:pt>
    <dgm:pt modelId="{3EEA9F6C-9A2F-474A-8C67-86D9E4C4B6C5}" type="pres">
      <dgm:prSet presAssocID="{62017CB8-D16C-401C-9D13-3A235E5799D5}" presName="vert1" presStyleCnt="0"/>
      <dgm:spPr/>
    </dgm:pt>
    <dgm:pt modelId="{358F91D0-D87D-46F1-B43F-D9A4DC8799E4}" type="pres">
      <dgm:prSet presAssocID="{AC8ED942-ABC7-4094-851D-7539722254CC}" presName="thickLine" presStyleLbl="alignNode1" presStyleIdx="4" presStyleCnt="6"/>
      <dgm:spPr/>
    </dgm:pt>
    <dgm:pt modelId="{3C92FE1E-7D7A-461F-9DE5-B5B498154ECC}" type="pres">
      <dgm:prSet presAssocID="{AC8ED942-ABC7-4094-851D-7539722254CC}" presName="horz1" presStyleCnt="0"/>
      <dgm:spPr/>
    </dgm:pt>
    <dgm:pt modelId="{B42EA9BB-CC7D-47B9-8BA3-F17C68B3CBFF}" type="pres">
      <dgm:prSet presAssocID="{AC8ED942-ABC7-4094-851D-7539722254CC}" presName="tx1" presStyleLbl="revTx" presStyleIdx="4" presStyleCnt="6"/>
      <dgm:spPr/>
    </dgm:pt>
    <dgm:pt modelId="{8C5B916C-5CE9-4287-B417-184EB33781DD}" type="pres">
      <dgm:prSet presAssocID="{AC8ED942-ABC7-4094-851D-7539722254CC}" presName="vert1" presStyleCnt="0"/>
      <dgm:spPr/>
    </dgm:pt>
    <dgm:pt modelId="{4FEA520A-4214-4B1E-8D4D-3D668B5849D1}" type="pres">
      <dgm:prSet presAssocID="{B59C090B-ED52-4408-B981-DF0D110289AF}" presName="thickLine" presStyleLbl="alignNode1" presStyleIdx="5" presStyleCnt="6"/>
      <dgm:spPr/>
    </dgm:pt>
    <dgm:pt modelId="{725E1106-32BF-4276-B986-4668B32B1383}" type="pres">
      <dgm:prSet presAssocID="{B59C090B-ED52-4408-B981-DF0D110289AF}" presName="horz1" presStyleCnt="0"/>
      <dgm:spPr/>
    </dgm:pt>
    <dgm:pt modelId="{5346BE33-6C96-4A24-A841-DD1093A4C144}" type="pres">
      <dgm:prSet presAssocID="{B59C090B-ED52-4408-B981-DF0D110289AF}" presName="tx1" presStyleLbl="revTx" presStyleIdx="5" presStyleCnt="6"/>
      <dgm:spPr/>
    </dgm:pt>
    <dgm:pt modelId="{0F973BED-4663-47CA-B330-CC3987844332}" type="pres">
      <dgm:prSet presAssocID="{B59C090B-ED52-4408-B981-DF0D110289AF}" presName="vert1" presStyleCnt="0"/>
      <dgm:spPr/>
    </dgm:pt>
  </dgm:ptLst>
  <dgm:cxnLst>
    <dgm:cxn modelId="{53949416-3942-4FE9-9B05-F6432D007E20}" srcId="{273ECEF3-DEE2-4EF2-BEC8-F570CED9A265}" destId="{AC8ED942-ABC7-4094-851D-7539722254CC}" srcOrd="4" destOrd="0" parTransId="{BFE080D5-6CB2-4666-B078-3526FCD25B8B}" sibTransId="{A4E9F196-F567-4C93-AE7A-36AA04860C17}"/>
    <dgm:cxn modelId="{8832A416-BE1E-409E-9534-BDAF0F6ED8AC}" type="presOf" srcId="{D37F7036-CFB2-4DF4-95C8-77A928CAA63A}" destId="{2893D7E3-4DE5-4E86-8681-9F7657C00FFD}" srcOrd="0" destOrd="0" presId="urn:microsoft.com/office/officeart/2008/layout/LinedList"/>
    <dgm:cxn modelId="{E668E55E-1782-48E9-A95B-251C8ACE62CA}" srcId="{273ECEF3-DEE2-4EF2-BEC8-F570CED9A265}" destId="{B59C090B-ED52-4408-B981-DF0D110289AF}" srcOrd="5" destOrd="0" parTransId="{2C45B5C7-1973-42BA-A4DD-A8349EAF4358}" sibTransId="{777CAD6C-FF2C-45A1-B3DE-F0F9C3D1D3F2}"/>
    <dgm:cxn modelId="{556FF35E-A490-4443-80CC-9FC18CED9515}" type="presOf" srcId="{8FEFC0A0-2E37-4F5D-9E5C-FA7C41AA4F17}" destId="{235C63BF-518B-4849-9185-5476CA608DC1}" srcOrd="0" destOrd="0" presId="urn:microsoft.com/office/officeart/2008/layout/LinedList"/>
    <dgm:cxn modelId="{AE32C061-F219-497A-87D1-C0B232BE5831}" srcId="{273ECEF3-DEE2-4EF2-BEC8-F570CED9A265}" destId="{485E83FD-D050-460D-9936-D831DDB2BA3B}" srcOrd="2" destOrd="0" parTransId="{D1FC85AE-F73E-4B35-991B-1F6C0B5E7B18}" sibTransId="{CAE61951-4AC2-444A-8ACE-6E2DAFD8EC70}"/>
    <dgm:cxn modelId="{5FD83164-D63A-4E2F-B340-94F1DE69C57C}" srcId="{273ECEF3-DEE2-4EF2-BEC8-F570CED9A265}" destId="{62017CB8-D16C-401C-9D13-3A235E5799D5}" srcOrd="3" destOrd="0" parTransId="{29D6C59F-538B-49BC-9EDF-99EF289E8709}" sibTransId="{FD2B541F-3163-4011-87D5-E83DE19499C3}"/>
    <dgm:cxn modelId="{E8AA7D8B-3AC4-4388-BECB-8108018D068E}" type="presOf" srcId="{273ECEF3-DEE2-4EF2-BEC8-F570CED9A265}" destId="{F6AAEB23-0DE6-49EF-8F7B-3588B43BFC8B}" srcOrd="0" destOrd="0" presId="urn:microsoft.com/office/officeart/2008/layout/LinedList"/>
    <dgm:cxn modelId="{FB1E2CC4-5DB3-4F56-BF03-872BEE7002F7}" type="presOf" srcId="{62017CB8-D16C-401C-9D13-3A235E5799D5}" destId="{B04860B2-0532-4CDF-8065-4957F98F9B02}" srcOrd="0" destOrd="0" presId="urn:microsoft.com/office/officeart/2008/layout/LinedList"/>
    <dgm:cxn modelId="{6045F0C7-F7C6-4AFC-A1D8-124379AC60E4}" type="presOf" srcId="{AC8ED942-ABC7-4094-851D-7539722254CC}" destId="{B42EA9BB-CC7D-47B9-8BA3-F17C68B3CBFF}" srcOrd="0" destOrd="0" presId="urn:microsoft.com/office/officeart/2008/layout/LinedList"/>
    <dgm:cxn modelId="{1304EDCC-9536-4E70-8FEA-8C4E43A980EE}" type="presOf" srcId="{485E83FD-D050-460D-9936-D831DDB2BA3B}" destId="{C8E4E8B1-4395-4C18-A1DC-8C91674A6DFD}" srcOrd="0" destOrd="0" presId="urn:microsoft.com/office/officeart/2008/layout/LinedList"/>
    <dgm:cxn modelId="{DE3BA8D4-5B69-45F9-B18C-B54C5AEDA3C4}" type="presOf" srcId="{B59C090B-ED52-4408-B981-DF0D110289AF}" destId="{5346BE33-6C96-4A24-A841-DD1093A4C144}" srcOrd="0" destOrd="0" presId="urn:microsoft.com/office/officeart/2008/layout/LinedList"/>
    <dgm:cxn modelId="{121F60DC-E6E1-4558-8CB4-AC2FBF6DBC52}" srcId="{273ECEF3-DEE2-4EF2-BEC8-F570CED9A265}" destId="{D37F7036-CFB2-4DF4-95C8-77A928CAA63A}" srcOrd="1" destOrd="0" parTransId="{14A66221-8A15-45E4-B5DA-BA1977173125}" sibTransId="{F7B185B4-7A20-403A-862A-9F96275B7974}"/>
    <dgm:cxn modelId="{143C30EC-96AF-4D70-A9DF-777C00BDDF2F}" srcId="{273ECEF3-DEE2-4EF2-BEC8-F570CED9A265}" destId="{8FEFC0A0-2E37-4F5D-9E5C-FA7C41AA4F17}" srcOrd="0" destOrd="0" parTransId="{20C809F8-5E66-4EF9-9C33-F52EBE139D5F}" sibTransId="{AE9BBCE0-9242-4050-A9E2-D5DC0B2A451B}"/>
    <dgm:cxn modelId="{A78EFC96-02E3-4B15-B6F8-0EA4D5068F89}" type="presParOf" srcId="{F6AAEB23-0DE6-49EF-8F7B-3588B43BFC8B}" destId="{2A5011EF-CCB0-430E-BA90-E61B24F6051A}" srcOrd="0" destOrd="0" presId="urn:microsoft.com/office/officeart/2008/layout/LinedList"/>
    <dgm:cxn modelId="{3A68ADCE-E63F-4B57-A638-296FBD588B39}" type="presParOf" srcId="{F6AAEB23-0DE6-49EF-8F7B-3588B43BFC8B}" destId="{1DA18968-D046-4447-9FD2-2640B8459AD0}" srcOrd="1" destOrd="0" presId="urn:microsoft.com/office/officeart/2008/layout/LinedList"/>
    <dgm:cxn modelId="{BA2E00AD-3102-4676-86BF-2735D63560CD}" type="presParOf" srcId="{1DA18968-D046-4447-9FD2-2640B8459AD0}" destId="{235C63BF-518B-4849-9185-5476CA608DC1}" srcOrd="0" destOrd="0" presId="urn:microsoft.com/office/officeart/2008/layout/LinedList"/>
    <dgm:cxn modelId="{15B68CF5-31E0-4B9E-AB21-B6AE59A29F49}" type="presParOf" srcId="{1DA18968-D046-4447-9FD2-2640B8459AD0}" destId="{3C65ED49-8B7D-4FAA-9CAC-B2389ABC6967}" srcOrd="1" destOrd="0" presId="urn:microsoft.com/office/officeart/2008/layout/LinedList"/>
    <dgm:cxn modelId="{D766DFB9-9DF0-48FE-BF22-76BDA4060F13}" type="presParOf" srcId="{F6AAEB23-0DE6-49EF-8F7B-3588B43BFC8B}" destId="{8D93E203-3ECF-4025-821F-FBD6D0A46868}" srcOrd="2" destOrd="0" presId="urn:microsoft.com/office/officeart/2008/layout/LinedList"/>
    <dgm:cxn modelId="{E70B173D-6F2E-43F6-ADF2-3279EAAA26B3}" type="presParOf" srcId="{F6AAEB23-0DE6-49EF-8F7B-3588B43BFC8B}" destId="{AFD55BA9-24C0-419A-8E66-1724BC8A2BB6}" srcOrd="3" destOrd="0" presId="urn:microsoft.com/office/officeart/2008/layout/LinedList"/>
    <dgm:cxn modelId="{ED9737E7-C723-4B21-8829-FFB5689B050E}" type="presParOf" srcId="{AFD55BA9-24C0-419A-8E66-1724BC8A2BB6}" destId="{2893D7E3-4DE5-4E86-8681-9F7657C00FFD}" srcOrd="0" destOrd="0" presId="urn:microsoft.com/office/officeart/2008/layout/LinedList"/>
    <dgm:cxn modelId="{4CA84BAC-17E1-4391-89EC-FA24F3E859D0}" type="presParOf" srcId="{AFD55BA9-24C0-419A-8E66-1724BC8A2BB6}" destId="{AA9DCFFC-956A-4C74-8727-00F62BCF3E69}" srcOrd="1" destOrd="0" presId="urn:microsoft.com/office/officeart/2008/layout/LinedList"/>
    <dgm:cxn modelId="{0C8295E0-443B-4789-B934-813C01B3D2F8}" type="presParOf" srcId="{F6AAEB23-0DE6-49EF-8F7B-3588B43BFC8B}" destId="{009E0183-C9C3-45BD-ADEB-3467B068ABD9}" srcOrd="4" destOrd="0" presId="urn:microsoft.com/office/officeart/2008/layout/LinedList"/>
    <dgm:cxn modelId="{E6267586-B9B0-4693-B8B2-ACFA5BDCA82E}" type="presParOf" srcId="{F6AAEB23-0DE6-49EF-8F7B-3588B43BFC8B}" destId="{72A4CC8C-6E69-49B4-A127-9A2FF6D9270F}" srcOrd="5" destOrd="0" presId="urn:microsoft.com/office/officeart/2008/layout/LinedList"/>
    <dgm:cxn modelId="{4FA177C5-436B-438B-82DF-AF2BA572B7C3}" type="presParOf" srcId="{72A4CC8C-6E69-49B4-A127-9A2FF6D9270F}" destId="{C8E4E8B1-4395-4C18-A1DC-8C91674A6DFD}" srcOrd="0" destOrd="0" presId="urn:microsoft.com/office/officeart/2008/layout/LinedList"/>
    <dgm:cxn modelId="{BC91E89B-8918-4D17-B445-0C499E4CFCFC}" type="presParOf" srcId="{72A4CC8C-6E69-49B4-A127-9A2FF6D9270F}" destId="{3166CDEB-9370-415C-B1B4-6A58EA78E474}" srcOrd="1" destOrd="0" presId="urn:microsoft.com/office/officeart/2008/layout/LinedList"/>
    <dgm:cxn modelId="{25255D68-7F0F-40E3-BA7B-9132A6E52EF0}" type="presParOf" srcId="{F6AAEB23-0DE6-49EF-8F7B-3588B43BFC8B}" destId="{6B73B348-FCAA-45ED-A499-9C5EFEF6CB74}" srcOrd="6" destOrd="0" presId="urn:microsoft.com/office/officeart/2008/layout/LinedList"/>
    <dgm:cxn modelId="{26A3817C-F119-4B6C-8DCD-7D7B1363D885}" type="presParOf" srcId="{F6AAEB23-0DE6-49EF-8F7B-3588B43BFC8B}" destId="{ABAFB752-2A42-4F63-A1FC-7E758CE2FFCE}" srcOrd="7" destOrd="0" presId="urn:microsoft.com/office/officeart/2008/layout/LinedList"/>
    <dgm:cxn modelId="{2A1E647B-E10C-470B-A82B-69835D53B359}" type="presParOf" srcId="{ABAFB752-2A42-4F63-A1FC-7E758CE2FFCE}" destId="{B04860B2-0532-4CDF-8065-4957F98F9B02}" srcOrd="0" destOrd="0" presId="urn:microsoft.com/office/officeart/2008/layout/LinedList"/>
    <dgm:cxn modelId="{378833DE-FF18-4125-9980-61E587281416}" type="presParOf" srcId="{ABAFB752-2A42-4F63-A1FC-7E758CE2FFCE}" destId="{3EEA9F6C-9A2F-474A-8C67-86D9E4C4B6C5}" srcOrd="1" destOrd="0" presId="urn:microsoft.com/office/officeart/2008/layout/LinedList"/>
    <dgm:cxn modelId="{68C017BE-1484-410A-B51F-273E029B29F0}" type="presParOf" srcId="{F6AAEB23-0DE6-49EF-8F7B-3588B43BFC8B}" destId="{358F91D0-D87D-46F1-B43F-D9A4DC8799E4}" srcOrd="8" destOrd="0" presId="urn:microsoft.com/office/officeart/2008/layout/LinedList"/>
    <dgm:cxn modelId="{5082B9DC-B0BD-4BF3-8019-2031938EFB04}" type="presParOf" srcId="{F6AAEB23-0DE6-49EF-8F7B-3588B43BFC8B}" destId="{3C92FE1E-7D7A-461F-9DE5-B5B498154ECC}" srcOrd="9" destOrd="0" presId="urn:microsoft.com/office/officeart/2008/layout/LinedList"/>
    <dgm:cxn modelId="{32D19173-53A3-4734-8E27-89EE6FE883C3}" type="presParOf" srcId="{3C92FE1E-7D7A-461F-9DE5-B5B498154ECC}" destId="{B42EA9BB-CC7D-47B9-8BA3-F17C68B3CBFF}" srcOrd="0" destOrd="0" presId="urn:microsoft.com/office/officeart/2008/layout/LinedList"/>
    <dgm:cxn modelId="{3B1023FB-485E-47B9-8359-04BD7F0FFD8D}" type="presParOf" srcId="{3C92FE1E-7D7A-461F-9DE5-B5B498154ECC}" destId="{8C5B916C-5CE9-4287-B417-184EB33781DD}" srcOrd="1" destOrd="0" presId="urn:microsoft.com/office/officeart/2008/layout/LinedList"/>
    <dgm:cxn modelId="{2DE40639-5127-43CB-BA03-F428B97B54F1}" type="presParOf" srcId="{F6AAEB23-0DE6-49EF-8F7B-3588B43BFC8B}" destId="{4FEA520A-4214-4B1E-8D4D-3D668B5849D1}" srcOrd="10" destOrd="0" presId="urn:microsoft.com/office/officeart/2008/layout/LinedList"/>
    <dgm:cxn modelId="{A0991D24-5584-4CC6-8218-B68E34F7084B}" type="presParOf" srcId="{F6AAEB23-0DE6-49EF-8F7B-3588B43BFC8B}" destId="{725E1106-32BF-4276-B986-4668B32B1383}" srcOrd="11" destOrd="0" presId="urn:microsoft.com/office/officeart/2008/layout/LinedList"/>
    <dgm:cxn modelId="{E764973B-C8EF-4275-ADBE-A2FDA11BB265}" type="presParOf" srcId="{725E1106-32BF-4276-B986-4668B32B1383}" destId="{5346BE33-6C96-4A24-A841-DD1093A4C144}" srcOrd="0" destOrd="0" presId="urn:microsoft.com/office/officeart/2008/layout/LinedList"/>
    <dgm:cxn modelId="{D8388F4A-F1BC-4BC8-A087-A986D9209ABC}" type="presParOf" srcId="{725E1106-32BF-4276-B986-4668B32B1383}" destId="{0F973BED-4663-47CA-B330-CC398784433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73ECEF3-DEE2-4EF2-BEC8-F570CED9A26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FEFC0A0-2E37-4F5D-9E5C-FA7C41AA4F17}">
      <dgm:prSet/>
      <dgm:spPr/>
      <dgm:t>
        <a:bodyPr/>
        <a:lstStyle/>
        <a:p>
          <a:r>
            <a:rPr lang="en-US" b="1" dirty="0"/>
            <a:t>Recommendation:</a:t>
          </a:r>
          <a:r>
            <a:rPr lang="en-US" dirty="0"/>
            <a:t> </a:t>
          </a:r>
        </a:p>
      </dgm:t>
    </dgm:pt>
    <dgm:pt modelId="{20C809F8-5E66-4EF9-9C33-F52EBE139D5F}" type="parTrans" cxnId="{143C30EC-96AF-4D70-A9DF-777C00BDDF2F}">
      <dgm:prSet/>
      <dgm:spPr/>
      <dgm:t>
        <a:bodyPr/>
        <a:lstStyle/>
        <a:p>
          <a:endParaRPr lang="en-US"/>
        </a:p>
      </dgm:t>
    </dgm:pt>
    <dgm:pt modelId="{AE9BBCE0-9242-4050-A9E2-D5DC0B2A451B}" type="sibTrans" cxnId="{143C30EC-96AF-4D70-A9DF-777C00BDDF2F}">
      <dgm:prSet/>
      <dgm:spPr/>
      <dgm:t>
        <a:bodyPr/>
        <a:lstStyle/>
        <a:p>
          <a:endParaRPr lang="en-US"/>
        </a:p>
      </dgm:t>
    </dgm:pt>
    <dgm:pt modelId="{D37F7036-CFB2-4DF4-95C8-77A928CAA63A}">
      <dgm:prSet/>
      <dgm:spPr/>
      <dgm:t>
        <a:bodyPr/>
        <a:lstStyle/>
        <a:p>
          <a:r>
            <a:rPr lang="en-US" dirty="0"/>
            <a:t>•</a:t>
          </a:r>
          <a:r>
            <a:rPr lang="en-US" i="1" dirty="0"/>
            <a:t>	Obesity is a significant risk factor for MAFLD and liver cirrhosis.</a:t>
          </a:r>
          <a:endParaRPr lang="en-US" dirty="0"/>
        </a:p>
      </dgm:t>
    </dgm:pt>
    <dgm:pt modelId="{14A66221-8A15-45E4-B5DA-BA1977173125}" type="parTrans" cxnId="{121F60DC-E6E1-4558-8CB4-AC2FBF6DBC52}">
      <dgm:prSet/>
      <dgm:spPr/>
      <dgm:t>
        <a:bodyPr/>
        <a:lstStyle/>
        <a:p>
          <a:endParaRPr lang="en-US"/>
        </a:p>
      </dgm:t>
    </dgm:pt>
    <dgm:pt modelId="{F7B185B4-7A20-403A-862A-9F96275B7974}" type="sibTrans" cxnId="{121F60DC-E6E1-4558-8CB4-AC2FBF6DBC52}">
      <dgm:prSet/>
      <dgm:spPr/>
      <dgm:t>
        <a:bodyPr/>
        <a:lstStyle/>
        <a:p>
          <a:endParaRPr lang="en-US"/>
        </a:p>
      </dgm:t>
    </dgm:pt>
    <dgm:pt modelId="{B59C090B-ED52-4408-B981-DF0D110289AF}">
      <dgm:prSet/>
      <dgm:spPr/>
      <dgm:t>
        <a:bodyPr/>
        <a:lstStyle/>
        <a:p>
          <a:r>
            <a:rPr lang="en-US" b="1" dirty="0"/>
            <a:t>Grade of recommendation B</a:t>
          </a:r>
        </a:p>
      </dgm:t>
    </dgm:pt>
    <dgm:pt modelId="{2C45B5C7-1973-42BA-A4DD-A8349EAF4358}" type="parTrans" cxnId="{E668E55E-1782-48E9-A95B-251C8ACE62CA}">
      <dgm:prSet/>
      <dgm:spPr/>
      <dgm:t>
        <a:bodyPr/>
        <a:lstStyle/>
        <a:p>
          <a:endParaRPr lang="en-US"/>
        </a:p>
      </dgm:t>
    </dgm:pt>
    <dgm:pt modelId="{777CAD6C-FF2C-45A1-B3DE-F0F9C3D1D3F2}" type="sibTrans" cxnId="{E668E55E-1782-48E9-A95B-251C8ACE62CA}">
      <dgm:prSet/>
      <dgm:spPr/>
      <dgm:t>
        <a:bodyPr/>
        <a:lstStyle/>
        <a:p>
          <a:endParaRPr lang="en-US"/>
        </a:p>
      </dgm:t>
    </dgm:pt>
    <dgm:pt modelId="{AC8ED942-ABC7-4094-851D-7539722254CC}">
      <dgm:prSet/>
      <dgm:spPr/>
      <dgm:t>
        <a:bodyPr/>
        <a:lstStyle/>
        <a:p>
          <a:r>
            <a:rPr lang="en-US" i="1" dirty="0"/>
            <a:t> </a:t>
          </a:r>
          <a:r>
            <a:rPr lang="en-US" b="1" dirty="0"/>
            <a:t>Level of Evidence 2b</a:t>
          </a:r>
          <a:endParaRPr lang="en-US" i="1" dirty="0"/>
        </a:p>
      </dgm:t>
    </dgm:pt>
    <dgm:pt modelId="{BFE080D5-6CB2-4666-B078-3526FCD25B8B}" type="parTrans" cxnId="{53949416-3942-4FE9-9B05-F6432D007E20}">
      <dgm:prSet/>
      <dgm:spPr/>
      <dgm:t>
        <a:bodyPr/>
        <a:lstStyle/>
        <a:p>
          <a:endParaRPr lang="en-US"/>
        </a:p>
      </dgm:t>
    </dgm:pt>
    <dgm:pt modelId="{A4E9F196-F567-4C93-AE7A-36AA04860C17}" type="sibTrans" cxnId="{53949416-3942-4FE9-9B05-F6432D007E20}">
      <dgm:prSet/>
      <dgm:spPr/>
      <dgm:t>
        <a:bodyPr/>
        <a:lstStyle/>
        <a:p>
          <a:endParaRPr lang="en-US"/>
        </a:p>
      </dgm:t>
    </dgm:pt>
    <dgm:pt modelId="{44504565-5403-4439-8E29-9030D15B9BE4}">
      <dgm:prSet custT="1"/>
      <dgm:spPr/>
      <dgm:t>
        <a:bodyPr/>
        <a:lstStyle/>
        <a:p>
          <a:pPr>
            <a:buFont typeface="Symbol" panose="05050102010706020507" pitchFamily="18" charset="2"/>
            <a:buChar char=""/>
          </a:pPr>
          <a:r>
            <a:rPr lang="en-US" sz="1800" b="1" i="1" dirty="0">
              <a:solidFill>
                <a:srgbClr val="FF0000"/>
              </a:solidFill>
            </a:rPr>
            <a:t>MBS has been associated with histologic improvement of MAFLD and regression of liver fibrosis</a:t>
          </a:r>
          <a:endParaRPr lang="en-US" sz="1700" dirty="0"/>
        </a:p>
      </dgm:t>
    </dgm:pt>
    <dgm:pt modelId="{2FFB3728-A972-4376-AFE0-37B3B2787FC0}" type="parTrans" cxnId="{BE349024-3AF5-4D3C-B427-F1B528C6F47D}">
      <dgm:prSet/>
      <dgm:spPr/>
      <dgm:t>
        <a:bodyPr/>
        <a:lstStyle/>
        <a:p>
          <a:endParaRPr lang="en-US"/>
        </a:p>
      </dgm:t>
    </dgm:pt>
    <dgm:pt modelId="{53F7BDEC-23C3-4BFD-B8A9-A1236DF0081A}" type="sibTrans" cxnId="{BE349024-3AF5-4D3C-B427-F1B528C6F47D}">
      <dgm:prSet/>
      <dgm:spPr/>
      <dgm:t>
        <a:bodyPr/>
        <a:lstStyle/>
        <a:p>
          <a:endParaRPr lang="en-US"/>
        </a:p>
      </dgm:t>
    </dgm:pt>
    <dgm:pt modelId="{FE12C8F5-22B5-4D9E-A167-3CD929EF0B21}">
      <dgm:prSet/>
      <dgm:spPr/>
      <dgm:t>
        <a:bodyPr/>
        <a:lstStyle/>
        <a:p>
          <a:pPr>
            <a:buFont typeface="Symbol" panose="05050102010706020507" pitchFamily="18" charset="2"/>
            <a:buChar char=""/>
          </a:pPr>
          <a:r>
            <a:rPr lang="en-US" i="1" dirty="0"/>
            <a:t>MBS is associated with a risk reduction of progression of MAFLD to liver cirrhosis.</a:t>
          </a:r>
          <a:endParaRPr lang="en-US" dirty="0"/>
        </a:p>
      </dgm:t>
    </dgm:pt>
    <dgm:pt modelId="{C1849491-89D6-46F1-8302-5D6807A658AC}" type="parTrans" cxnId="{0F1D9AE6-177C-4874-8445-5720ED25C251}">
      <dgm:prSet/>
      <dgm:spPr/>
      <dgm:t>
        <a:bodyPr/>
        <a:lstStyle/>
        <a:p>
          <a:endParaRPr lang="en-US"/>
        </a:p>
      </dgm:t>
    </dgm:pt>
    <dgm:pt modelId="{F87393D2-A798-4798-A59E-0194019D77F4}" type="sibTrans" cxnId="{0F1D9AE6-177C-4874-8445-5720ED25C251}">
      <dgm:prSet/>
      <dgm:spPr/>
      <dgm:t>
        <a:bodyPr/>
        <a:lstStyle/>
        <a:p>
          <a:endParaRPr lang="en-US"/>
        </a:p>
      </dgm:t>
    </dgm:pt>
    <dgm:pt modelId="{D58D6F00-8124-4F93-93BF-0AC9C1B7A534}">
      <dgm:prSet/>
      <dgm:spPr/>
      <dgm:t>
        <a:bodyPr/>
        <a:lstStyle/>
        <a:p>
          <a:pPr>
            <a:buFont typeface="Symbol" panose="05050102010706020507" pitchFamily="18" charset="2"/>
            <a:buChar char=""/>
          </a:pPr>
          <a:r>
            <a:rPr lang="en-US" i="1" dirty="0"/>
            <a:t>MBS in patients with ‘decompensated’ cirrhosis is associated with high perioperative mortality.</a:t>
          </a:r>
          <a:endParaRPr lang="en-US" dirty="0"/>
        </a:p>
      </dgm:t>
    </dgm:pt>
    <dgm:pt modelId="{9ADD8F6E-2F18-4174-8CCB-3960B24992E5}" type="parTrans" cxnId="{DFAFC22F-6BBB-4ED6-BA80-327478B4DC3D}">
      <dgm:prSet/>
      <dgm:spPr/>
      <dgm:t>
        <a:bodyPr/>
        <a:lstStyle/>
        <a:p>
          <a:endParaRPr lang="en-US"/>
        </a:p>
      </dgm:t>
    </dgm:pt>
    <dgm:pt modelId="{26546007-DCCD-4257-B9BF-772EF56E0083}" type="sibTrans" cxnId="{DFAFC22F-6BBB-4ED6-BA80-327478B4DC3D}">
      <dgm:prSet/>
      <dgm:spPr/>
      <dgm:t>
        <a:bodyPr/>
        <a:lstStyle/>
        <a:p>
          <a:endParaRPr lang="en-US"/>
        </a:p>
      </dgm:t>
    </dgm:pt>
    <dgm:pt modelId="{1F422EF6-4565-4C16-830A-8FB7F9B4CE04}">
      <dgm:prSet/>
      <dgm:spPr/>
      <dgm:t>
        <a:bodyPr/>
        <a:lstStyle/>
        <a:p>
          <a:pPr>
            <a:buFont typeface="Symbol" panose="05050102010706020507" pitchFamily="18" charset="2"/>
            <a:buChar char=""/>
          </a:pPr>
          <a:r>
            <a:rPr lang="en-US" i="1"/>
            <a:t>Careful </a:t>
          </a:r>
          <a:r>
            <a:rPr lang="en-US" i="1" dirty="0"/>
            <a:t>patient selection and consideration of the choice of surgical procedure are important to ensure the best outcomes.</a:t>
          </a:r>
          <a:endParaRPr lang="en-US" dirty="0"/>
        </a:p>
      </dgm:t>
    </dgm:pt>
    <dgm:pt modelId="{95C3CA95-2540-4113-A95A-BFFE92A8C83B}" type="parTrans" cxnId="{7B15884F-CCBE-461C-91BF-A45AA36E42D2}">
      <dgm:prSet/>
      <dgm:spPr/>
      <dgm:t>
        <a:bodyPr/>
        <a:lstStyle/>
        <a:p>
          <a:endParaRPr lang="en-US"/>
        </a:p>
      </dgm:t>
    </dgm:pt>
    <dgm:pt modelId="{8F0A6C0B-9C29-4F24-B88D-7A4438D2FA5E}" type="sibTrans" cxnId="{7B15884F-CCBE-461C-91BF-A45AA36E42D2}">
      <dgm:prSet/>
      <dgm:spPr/>
      <dgm:t>
        <a:bodyPr/>
        <a:lstStyle/>
        <a:p>
          <a:endParaRPr lang="en-US"/>
        </a:p>
      </dgm:t>
    </dgm:pt>
    <dgm:pt modelId="{F6AAEB23-0DE6-49EF-8F7B-3588B43BFC8B}" type="pres">
      <dgm:prSet presAssocID="{273ECEF3-DEE2-4EF2-BEC8-F570CED9A265}" presName="vert0" presStyleCnt="0">
        <dgm:presLayoutVars>
          <dgm:dir/>
          <dgm:animOne val="branch"/>
          <dgm:animLvl val="lvl"/>
        </dgm:presLayoutVars>
      </dgm:prSet>
      <dgm:spPr/>
    </dgm:pt>
    <dgm:pt modelId="{2A5011EF-CCB0-430E-BA90-E61B24F6051A}" type="pres">
      <dgm:prSet presAssocID="{8FEFC0A0-2E37-4F5D-9E5C-FA7C41AA4F17}" presName="thickLine" presStyleLbl="alignNode1" presStyleIdx="0" presStyleCnt="8"/>
      <dgm:spPr/>
    </dgm:pt>
    <dgm:pt modelId="{1DA18968-D046-4447-9FD2-2640B8459AD0}" type="pres">
      <dgm:prSet presAssocID="{8FEFC0A0-2E37-4F5D-9E5C-FA7C41AA4F17}" presName="horz1" presStyleCnt="0"/>
      <dgm:spPr/>
    </dgm:pt>
    <dgm:pt modelId="{235C63BF-518B-4849-9185-5476CA608DC1}" type="pres">
      <dgm:prSet presAssocID="{8FEFC0A0-2E37-4F5D-9E5C-FA7C41AA4F17}" presName="tx1" presStyleLbl="revTx" presStyleIdx="0" presStyleCnt="8"/>
      <dgm:spPr/>
    </dgm:pt>
    <dgm:pt modelId="{3C65ED49-8B7D-4FAA-9CAC-B2389ABC6967}" type="pres">
      <dgm:prSet presAssocID="{8FEFC0A0-2E37-4F5D-9E5C-FA7C41AA4F17}" presName="vert1" presStyleCnt="0"/>
      <dgm:spPr/>
    </dgm:pt>
    <dgm:pt modelId="{8D93E203-3ECF-4025-821F-FBD6D0A46868}" type="pres">
      <dgm:prSet presAssocID="{D37F7036-CFB2-4DF4-95C8-77A928CAA63A}" presName="thickLine" presStyleLbl="alignNode1" presStyleIdx="1" presStyleCnt="8"/>
      <dgm:spPr/>
    </dgm:pt>
    <dgm:pt modelId="{AFD55BA9-24C0-419A-8E66-1724BC8A2BB6}" type="pres">
      <dgm:prSet presAssocID="{D37F7036-CFB2-4DF4-95C8-77A928CAA63A}" presName="horz1" presStyleCnt="0"/>
      <dgm:spPr/>
    </dgm:pt>
    <dgm:pt modelId="{2893D7E3-4DE5-4E86-8681-9F7657C00FFD}" type="pres">
      <dgm:prSet presAssocID="{D37F7036-CFB2-4DF4-95C8-77A928CAA63A}" presName="tx1" presStyleLbl="revTx" presStyleIdx="1" presStyleCnt="8"/>
      <dgm:spPr/>
    </dgm:pt>
    <dgm:pt modelId="{AA9DCFFC-956A-4C74-8727-00F62BCF3E69}" type="pres">
      <dgm:prSet presAssocID="{D37F7036-CFB2-4DF4-95C8-77A928CAA63A}" presName="vert1" presStyleCnt="0"/>
      <dgm:spPr/>
    </dgm:pt>
    <dgm:pt modelId="{269075D3-D5EC-431B-ACA8-E55847E34318}" type="pres">
      <dgm:prSet presAssocID="{44504565-5403-4439-8E29-9030D15B9BE4}" presName="thickLine" presStyleLbl="alignNode1" presStyleIdx="2" presStyleCnt="8"/>
      <dgm:spPr/>
    </dgm:pt>
    <dgm:pt modelId="{299D1DFB-6C4A-4805-A85B-067F85998401}" type="pres">
      <dgm:prSet presAssocID="{44504565-5403-4439-8E29-9030D15B9BE4}" presName="horz1" presStyleCnt="0"/>
      <dgm:spPr/>
    </dgm:pt>
    <dgm:pt modelId="{7D950FA7-0A36-45C3-9DC1-0B44376349C6}" type="pres">
      <dgm:prSet presAssocID="{44504565-5403-4439-8E29-9030D15B9BE4}" presName="tx1" presStyleLbl="revTx" presStyleIdx="2" presStyleCnt="8"/>
      <dgm:spPr/>
    </dgm:pt>
    <dgm:pt modelId="{456A6B45-F8C4-4474-8362-4CA7CB6F2318}" type="pres">
      <dgm:prSet presAssocID="{44504565-5403-4439-8E29-9030D15B9BE4}" presName="vert1" presStyleCnt="0"/>
      <dgm:spPr/>
    </dgm:pt>
    <dgm:pt modelId="{09519056-45E1-4E56-A5F9-9309244D9A2C}" type="pres">
      <dgm:prSet presAssocID="{FE12C8F5-22B5-4D9E-A167-3CD929EF0B21}" presName="thickLine" presStyleLbl="alignNode1" presStyleIdx="3" presStyleCnt="8"/>
      <dgm:spPr/>
    </dgm:pt>
    <dgm:pt modelId="{1D7D7A2C-6B09-406A-BCA7-C4EB08DFDDC7}" type="pres">
      <dgm:prSet presAssocID="{FE12C8F5-22B5-4D9E-A167-3CD929EF0B21}" presName="horz1" presStyleCnt="0"/>
      <dgm:spPr/>
    </dgm:pt>
    <dgm:pt modelId="{4A71AE9F-84FE-4CBE-B9E5-C16F1948F91D}" type="pres">
      <dgm:prSet presAssocID="{FE12C8F5-22B5-4D9E-A167-3CD929EF0B21}" presName="tx1" presStyleLbl="revTx" presStyleIdx="3" presStyleCnt="8"/>
      <dgm:spPr/>
    </dgm:pt>
    <dgm:pt modelId="{66A6C364-F76E-414F-875C-345A3776FBA9}" type="pres">
      <dgm:prSet presAssocID="{FE12C8F5-22B5-4D9E-A167-3CD929EF0B21}" presName="vert1" presStyleCnt="0"/>
      <dgm:spPr/>
    </dgm:pt>
    <dgm:pt modelId="{2C7483D0-A9F0-4183-978C-87E98D2B4357}" type="pres">
      <dgm:prSet presAssocID="{D58D6F00-8124-4F93-93BF-0AC9C1B7A534}" presName="thickLine" presStyleLbl="alignNode1" presStyleIdx="4" presStyleCnt="8"/>
      <dgm:spPr/>
    </dgm:pt>
    <dgm:pt modelId="{DD2E0F5D-3540-4A02-837B-8B4545E36773}" type="pres">
      <dgm:prSet presAssocID="{D58D6F00-8124-4F93-93BF-0AC9C1B7A534}" presName="horz1" presStyleCnt="0"/>
      <dgm:spPr/>
    </dgm:pt>
    <dgm:pt modelId="{F7DA5AA4-7BC9-467B-A9BB-2BF52B64D3E1}" type="pres">
      <dgm:prSet presAssocID="{D58D6F00-8124-4F93-93BF-0AC9C1B7A534}" presName="tx1" presStyleLbl="revTx" presStyleIdx="4" presStyleCnt="8"/>
      <dgm:spPr/>
    </dgm:pt>
    <dgm:pt modelId="{CC4820D1-3465-4A1A-A380-B13FDC1A665A}" type="pres">
      <dgm:prSet presAssocID="{D58D6F00-8124-4F93-93BF-0AC9C1B7A534}" presName="vert1" presStyleCnt="0"/>
      <dgm:spPr/>
    </dgm:pt>
    <dgm:pt modelId="{145BE410-660C-491B-BF96-40E40E2C4307}" type="pres">
      <dgm:prSet presAssocID="{1F422EF6-4565-4C16-830A-8FB7F9B4CE04}" presName="thickLine" presStyleLbl="alignNode1" presStyleIdx="5" presStyleCnt="8"/>
      <dgm:spPr/>
    </dgm:pt>
    <dgm:pt modelId="{9EF6EC83-D41F-467A-B8CB-5D5EA7AA889E}" type="pres">
      <dgm:prSet presAssocID="{1F422EF6-4565-4C16-830A-8FB7F9B4CE04}" presName="horz1" presStyleCnt="0"/>
      <dgm:spPr/>
    </dgm:pt>
    <dgm:pt modelId="{3AF3CDA1-70D1-4BE7-B631-C1CFA8D64C59}" type="pres">
      <dgm:prSet presAssocID="{1F422EF6-4565-4C16-830A-8FB7F9B4CE04}" presName="tx1" presStyleLbl="revTx" presStyleIdx="5" presStyleCnt="8"/>
      <dgm:spPr/>
    </dgm:pt>
    <dgm:pt modelId="{F2449113-EB7E-436B-A527-C3289CBB8F4E}" type="pres">
      <dgm:prSet presAssocID="{1F422EF6-4565-4C16-830A-8FB7F9B4CE04}" presName="vert1" presStyleCnt="0"/>
      <dgm:spPr/>
    </dgm:pt>
    <dgm:pt modelId="{358F91D0-D87D-46F1-B43F-D9A4DC8799E4}" type="pres">
      <dgm:prSet presAssocID="{AC8ED942-ABC7-4094-851D-7539722254CC}" presName="thickLine" presStyleLbl="alignNode1" presStyleIdx="6" presStyleCnt="8"/>
      <dgm:spPr/>
    </dgm:pt>
    <dgm:pt modelId="{3C92FE1E-7D7A-461F-9DE5-B5B498154ECC}" type="pres">
      <dgm:prSet presAssocID="{AC8ED942-ABC7-4094-851D-7539722254CC}" presName="horz1" presStyleCnt="0"/>
      <dgm:spPr/>
    </dgm:pt>
    <dgm:pt modelId="{B42EA9BB-CC7D-47B9-8BA3-F17C68B3CBFF}" type="pres">
      <dgm:prSet presAssocID="{AC8ED942-ABC7-4094-851D-7539722254CC}" presName="tx1" presStyleLbl="revTx" presStyleIdx="6" presStyleCnt="8"/>
      <dgm:spPr/>
    </dgm:pt>
    <dgm:pt modelId="{8C5B916C-5CE9-4287-B417-184EB33781DD}" type="pres">
      <dgm:prSet presAssocID="{AC8ED942-ABC7-4094-851D-7539722254CC}" presName="vert1" presStyleCnt="0"/>
      <dgm:spPr/>
    </dgm:pt>
    <dgm:pt modelId="{4FEA520A-4214-4B1E-8D4D-3D668B5849D1}" type="pres">
      <dgm:prSet presAssocID="{B59C090B-ED52-4408-B981-DF0D110289AF}" presName="thickLine" presStyleLbl="alignNode1" presStyleIdx="7" presStyleCnt="8"/>
      <dgm:spPr/>
    </dgm:pt>
    <dgm:pt modelId="{725E1106-32BF-4276-B986-4668B32B1383}" type="pres">
      <dgm:prSet presAssocID="{B59C090B-ED52-4408-B981-DF0D110289AF}" presName="horz1" presStyleCnt="0"/>
      <dgm:spPr/>
    </dgm:pt>
    <dgm:pt modelId="{5346BE33-6C96-4A24-A841-DD1093A4C144}" type="pres">
      <dgm:prSet presAssocID="{B59C090B-ED52-4408-B981-DF0D110289AF}" presName="tx1" presStyleLbl="revTx" presStyleIdx="7" presStyleCnt="8"/>
      <dgm:spPr/>
    </dgm:pt>
    <dgm:pt modelId="{0F973BED-4663-47CA-B330-CC3987844332}" type="pres">
      <dgm:prSet presAssocID="{B59C090B-ED52-4408-B981-DF0D110289AF}" presName="vert1" presStyleCnt="0"/>
      <dgm:spPr/>
    </dgm:pt>
  </dgm:ptLst>
  <dgm:cxnLst>
    <dgm:cxn modelId="{53949416-3942-4FE9-9B05-F6432D007E20}" srcId="{273ECEF3-DEE2-4EF2-BEC8-F570CED9A265}" destId="{AC8ED942-ABC7-4094-851D-7539722254CC}" srcOrd="6" destOrd="0" parTransId="{BFE080D5-6CB2-4666-B078-3526FCD25B8B}" sibTransId="{A4E9F196-F567-4C93-AE7A-36AA04860C17}"/>
    <dgm:cxn modelId="{8832A416-BE1E-409E-9534-BDAF0F6ED8AC}" type="presOf" srcId="{D37F7036-CFB2-4DF4-95C8-77A928CAA63A}" destId="{2893D7E3-4DE5-4E86-8681-9F7657C00FFD}" srcOrd="0" destOrd="0" presId="urn:microsoft.com/office/officeart/2008/layout/LinedList"/>
    <dgm:cxn modelId="{BE349024-3AF5-4D3C-B427-F1B528C6F47D}" srcId="{273ECEF3-DEE2-4EF2-BEC8-F570CED9A265}" destId="{44504565-5403-4439-8E29-9030D15B9BE4}" srcOrd="2" destOrd="0" parTransId="{2FFB3728-A972-4376-AFE0-37B3B2787FC0}" sibTransId="{53F7BDEC-23C3-4BFD-B8A9-A1236DF0081A}"/>
    <dgm:cxn modelId="{606F4825-8635-46F0-94AF-60A1AC905F9F}" type="presOf" srcId="{44504565-5403-4439-8E29-9030D15B9BE4}" destId="{7D950FA7-0A36-45C3-9DC1-0B44376349C6}" srcOrd="0" destOrd="0" presId="urn:microsoft.com/office/officeart/2008/layout/LinedList"/>
    <dgm:cxn modelId="{DFAFC22F-6BBB-4ED6-BA80-327478B4DC3D}" srcId="{273ECEF3-DEE2-4EF2-BEC8-F570CED9A265}" destId="{D58D6F00-8124-4F93-93BF-0AC9C1B7A534}" srcOrd="4" destOrd="0" parTransId="{9ADD8F6E-2F18-4174-8CCB-3960B24992E5}" sibTransId="{26546007-DCCD-4257-B9BF-772EF56E0083}"/>
    <dgm:cxn modelId="{E668E55E-1782-48E9-A95B-251C8ACE62CA}" srcId="{273ECEF3-DEE2-4EF2-BEC8-F570CED9A265}" destId="{B59C090B-ED52-4408-B981-DF0D110289AF}" srcOrd="7" destOrd="0" parTransId="{2C45B5C7-1973-42BA-A4DD-A8349EAF4358}" sibTransId="{777CAD6C-FF2C-45A1-B3DE-F0F9C3D1D3F2}"/>
    <dgm:cxn modelId="{556FF35E-A490-4443-80CC-9FC18CED9515}" type="presOf" srcId="{8FEFC0A0-2E37-4F5D-9E5C-FA7C41AA4F17}" destId="{235C63BF-518B-4849-9185-5476CA608DC1}" srcOrd="0" destOrd="0" presId="urn:microsoft.com/office/officeart/2008/layout/LinedList"/>
    <dgm:cxn modelId="{90224B65-27D4-4A5E-B09C-C397A2FCA140}" type="presOf" srcId="{FE12C8F5-22B5-4D9E-A167-3CD929EF0B21}" destId="{4A71AE9F-84FE-4CBE-B9E5-C16F1948F91D}" srcOrd="0" destOrd="0" presId="urn:microsoft.com/office/officeart/2008/layout/LinedList"/>
    <dgm:cxn modelId="{7B15884F-CCBE-461C-91BF-A45AA36E42D2}" srcId="{273ECEF3-DEE2-4EF2-BEC8-F570CED9A265}" destId="{1F422EF6-4565-4C16-830A-8FB7F9B4CE04}" srcOrd="5" destOrd="0" parTransId="{95C3CA95-2540-4113-A95A-BFFE92A8C83B}" sibTransId="{8F0A6C0B-9C29-4F24-B88D-7A4438D2FA5E}"/>
    <dgm:cxn modelId="{E8AA7D8B-3AC4-4388-BECB-8108018D068E}" type="presOf" srcId="{273ECEF3-DEE2-4EF2-BEC8-F570CED9A265}" destId="{F6AAEB23-0DE6-49EF-8F7B-3588B43BFC8B}" srcOrd="0" destOrd="0" presId="urn:microsoft.com/office/officeart/2008/layout/LinedList"/>
    <dgm:cxn modelId="{60DCE3A8-DCCC-43F9-91F8-78146FD5769D}" type="presOf" srcId="{D58D6F00-8124-4F93-93BF-0AC9C1B7A534}" destId="{F7DA5AA4-7BC9-467B-A9BB-2BF52B64D3E1}" srcOrd="0" destOrd="0" presId="urn:microsoft.com/office/officeart/2008/layout/LinedList"/>
    <dgm:cxn modelId="{6045F0C7-F7C6-4AFC-A1D8-124379AC60E4}" type="presOf" srcId="{AC8ED942-ABC7-4094-851D-7539722254CC}" destId="{B42EA9BB-CC7D-47B9-8BA3-F17C68B3CBFF}" srcOrd="0" destOrd="0" presId="urn:microsoft.com/office/officeart/2008/layout/LinedList"/>
    <dgm:cxn modelId="{3DCD95CD-3E99-43DA-99E4-BF467B05FB6A}" type="presOf" srcId="{1F422EF6-4565-4C16-830A-8FB7F9B4CE04}" destId="{3AF3CDA1-70D1-4BE7-B631-C1CFA8D64C59}" srcOrd="0" destOrd="0" presId="urn:microsoft.com/office/officeart/2008/layout/LinedList"/>
    <dgm:cxn modelId="{DE3BA8D4-5B69-45F9-B18C-B54C5AEDA3C4}" type="presOf" srcId="{B59C090B-ED52-4408-B981-DF0D110289AF}" destId="{5346BE33-6C96-4A24-A841-DD1093A4C144}" srcOrd="0" destOrd="0" presId="urn:microsoft.com/office/officeart/2008/layout/LinedList"/>
    <dgm:cxn modelId="{121F60DC-E6E1-4558-8CB4-AC2FBF6DBC52}" srcId="{273ECEF3-DEE2-4EF2-BEC8-F570CED9A265}" destId="{D37F7036-CFB2-4DF4-95C8-77A928CAA63A}" srcOrd="1" destOrd="0" parTransId="{14A66221-8A15-45E4-B5DA-BA1977173125}" sibTransId="{F7B185B4-7A20-403A-862A-9F96275B7974}"/>
    <dgm:cxn modelId="{0F1D9AE6-177C-4874-8445-5720ED25C251}" srcId="{273ECEF3-DEE2-4EF2-BEC8-F570CED9A265}" destId="{FE12C8F5-22B5-4D9E-A167-3CD929EF0B21}" srcOrd="3" destOrd="0" parTransId="{C1849491-89D6-46F1-8302-5D6807A658AC}" sibTransId="{F87393D2-A798-4798-A59E-0194019D77F4}"/>
    <dgm:cxn modelId="{143C30EC-96AF-4D70-A9DF-777C00BDDF2F}" srcId="{273ECEF3-DEE2-4EF2-BEC8-F570CED9A265}" destId="{8FEFC0A0-2E37-4F5D-9E5C-FA7C41AA4F17}" srcOrd="0" destOrd="0" parTransId="{20C809F8-5E66-4EF9-9C33-F52EBE139D5F}" sibTransId="{AE9BBCE0-9242-4050-A9E2-D5DC0B2A451B}"/>
    <dgm:cxn modelId="{A78EFC96-02E3-4B15-B6F8-0EA4D5068F89}" type="presParOf" srcId="{F6AAEB23-0DE6-49EF-8F7B-3588B43BFC8B}" destId="{2A5011EF-CCB0-430E-BA90-E61B24F6051A}" srcOrd="0" destOrd="0" presId="urn:microsoft.com/office/officeart/2008/layout/LinedList"/>
    <dgm:cxn modelId="{3A68ADCE-E63F-4B57-A638-296FBD588B39}" type="presParOf" srcId="{F6AAEB23-0DE6-49EF-8F7B-3588B43BFC8B}" destId="{1DA18968-D046-4447-9FD2-2640B8459AD0}" srcOrd="1" destOrd="0" presId="urn:microsoft.com/office/officeart/2008/layout/LinedList"/>
    <dgm:cxn modelId="{BA2E00AD-3102-4676-86BF-2735D63560CD}" type="presParOf" srcId="{1DA18968-D046-4447-9FD2-2640B8459AD0}" destId="{235C63BF-518B-4849-9185-5476CA608DC1}" srcOrd="0" destOrd="0" presId="urn:microsoft.com/office/officeart/2008/layout/LinedList"/>
    <dgm:cxn modelId="{15B68CF5-31E0-4B9E-AB21-B6AE59A29F49}" type="presParOf" srcId="{1DA18968-D046-4447-9FD2-2640B8459AD0}" destId="{3C65ED49-8B7D-4FAA-9CAC-B2389ABC6967}" srcOrd="1" destOrd="0" presId="urn:microsoft.com/office/officeart/2008/layout/LinedList"/>
    <dgm:cxn modelId="{D766DFB9-9DF0-48FE-BF22-76BDA4060F13}" type="presParOf" srcId="{F6AAEB23-0DE6-49EF-8F7B-3588B43BFC8B}" destId="{8D93E203-3ECF-4025-821F-FBD6D0A46868}" srcOrd="2" destOrd="0" presId="urn:microsoft.com/office/officeart/2008/layout/LinedList"/>
    <dgm:cxn modelId="{E70B173D-6F2E-43F6-ADF2-3279EAAA26B3}" type="presParOf" srcId="{F6AAEB23-0DE6-49EF-8F7B-3588B43BFC8B}" destId="{AFD55BA9-24C0-419A-8E66-1724BC8A2BB6}" srcOrd="3" destOrd="0" presId="urn:microsoft.com/office/officeart/2008/layout/LinedList"/>
    <dgm:cxn modelId="{ED9737E7-C723-4B21-8829-FFB5689B050E}" type="presParOf" srcId="{AFD55BA9-24C0-419A-8E66-1724BC8A2BB6}" destId="{2893D7E3-4DE5-4E86-8681-9F7657C00FFD}" srcOrd="0" destOrd="0" presId="urn:microsoft.com/office/officeart/2008/layout/LinedList"/>
    <dgm:cxn modelId="{4CA84BAC-17E1-4391-89EC-FA24F3E859D0}" type="presParOf" srcId="{AFD55BA9-24C0-419A-8E66-1724BC8A2BB6}" destId="{AA9DCFFC-956A-4C74-8727-00F62BCF3E69}" srcOrd="1" destOrd="0" presId="urn:microsoft.com/office/officeart/2008/layout/LinedList"/>
    <dgm:cxn modelId="{92858686-907F-42E3-9AE1-65187207643B}" type="presParOf" srcId="{F6AAEB23-0DE6-49EF-8F7B-3588B43BFC8B}" destId="{269075D3-D5EC-431B-ACA8-E55847E34318}" srcOrd="4" destOrd="0" presId="urn:microsoft.com/office/officeart/2008/layout/LinedList"/>
    <dgm:cxn modelId="{C9C514B1-10CE-41DD-9CB4-2DADD8ABFB60}" type="presParOf" srcId="{F6AAEB23-0DE6-49EF-8F7B-3588B43BFC8B}" destId="{299D1DFB-6C4A-4805-A85B-067F85998401}" srcOrd="5" destOrd="0" presId="urn:microsoft.com/office/officeart/2008/layout/LinedList"/>
    <dgm:cxn modelId="{249BBCC5-ACBE-41F4-A388-9A4CE85B99FC}" type="presParOf" srcId="{299D1DFB-6C4A-4805-A85B-067F85998401}" destId="{7D950FA7-0A36-45C3-9DC1-0B44376349C6}" srcOrd="0" destOrd="0" presId="urn:microsoft.com/office/officeart/2008/layout/LinedList"/>
    <dgm:cxn modelId="{9BCAAEBC-B41B-40D7-9FA4-6F4719327448}" type="presParOf" srcId="{299D1DFB-6C4A-4805-A85B-067F85998401}" destId="{456A6B45-F8C4-4474-8362-4CA7CB6F2318}" srcOrd="1" destOrd="0" presId="urn:microsoft.com/office/officeart/2008/layout/LinedList"/>
    <dgm:cxn modelId="{DC0BBC35-8931-47AC-A616-9CA536289078}" type="presParOf" srcId="{F6AAEB23-0DE6-49EF-8F7B-3588B43BFC8B}" destId="{09519056-45E1-4E56-A5F9-9309244D9A2C}" srcOrd="6" destOrd="0" presId="urn:microsoft.com/office/officeart/2008/layout/LinedList"/>
    <dgm:cxn modelId="{26F91CC8-81D7-49FF-9951-702CDEE298C6}" type="presParOf" srcId="{F6AAEB23-0DE6-49EF-8F7B-3588B43BFC8B}" destId="{1D7D7A2C-6B09-406A-BCA7-C4EB08DFDDC7}" srcOrd="7" destOrd="0" presId="urn:microsoft.com/office/officeart/2008/layout/LinedList"/>
    <dgm:cxn modelId="{AF6431C7-162D-47DB-9521-7FE91A33A59F}" type="presParOf" srcId="{1D7D7A2C-6B09-406A-BCA7-C4EB08DFDDC7}" destId="{4A71AE9F-84FE-4CBE-B9E5-C16F1948F91D}" srcOrd="0" destOrd="0" presId="urn:microsoft.com/office/officeart/2008/layout/LinedList"/>
    <dgm:cxn modelId="{78BAD361-2EC8-461F-972E-2124CA0D067F}" type="presParOf" srcId="{1D7D7A2C-6B09-406A-BCA7-C4EB08DFDDC7}" destId="{66A6C364-F76E-414F-875C-345A3776FBA9}" srcOrd="1" destOrd="0" presId="urn:microsoft.com/office/officeart/2008/layout/LinedList"/>
    <dgm:cxn modelId="{83B1F235-6D87-46BC-B065-859E064329EC}" type="presParOf" srcId="{F6AAEB23-0DE6-49EF-8F7B-3588B43BFC8B}" destId="{2C7483D0-A9F0-4183-978C-87E98D2B4357}" srcOrd="8" destOrd="0" presId="urn:microsoft.com/office/officeart/2008/layout/LinedList"/>
    <dgm:cxn modelId="{5997C983-6E61-4F9D-A9D9-C3682F8521D5}" type="presParOf" srcId="{F6AAEB23-0DE6-49EF-8F7B-3588B43BFC8B}" destId="{DD2E0F5D-3540-4A02-837B-8B4545E36773}" srcOrd="9" destOrd="0" presId="urn:microsoft.com/office/officeart/2008/layout/LinedList"/>
    <dgm:cxn modelId="{FAE0F9E3-9B5B-4BAC-8E26-BCFBEEB9BEB4}" type="presParOf" srcId="{DD2E0F5D-3540-4A02-837B-8B4545E36773}" destId="{F7DA5AA4-7BC9-467B-A9BB-2BF52B64D3E1}" srcOrd="0" destOrd="0" presId="urn:microsoft.com/office/officeart/2008/layout/LinedList"/>
    <dgm:cxn modelId="{BDACE454-C250-43B0-BFB7-03F532261926}" type="presParOf" srcId="{DD2E0F5D-3540-4A02-837B-8B4545E36773}" destId="{CC4820D1-3465-4A1A-A380-B13FDC1A665A}" srcOrd="1" destOrd="0" presId="urn:microsoft.com/office/officeart/2008/layout/LinedList"/>
    <dgm:cxn modelId="{015F516C-2F7A-4286-9FA2-9F2E11345D35}" type="presParOf" srcId="{F6AAEB23-0DE6-49EF-8F7B-3588B43BFC8B}" destId="{145BE410-660C-491B-BF96-40E40E2C4307}" srcOrd="10" destOrd="0" presId="urn:microsoft.com/office/officeart/2008/layout/LinedList"/>
    <dgm:cxn modelId="{A968D457-CA09-48A8-9162-60011B12E757}" type="presParOf" srcId="{F6AAEB23-0DE6-49EF-8F7B-3588B43BFC8B}" destId="{9EF6EC83-D41F-467A-B8CB-5D5EA7AA889E}" srcOrd="11" destOrd="0" presId="urn:microsoft.com/office/officeart/2008/layout/LinedList"/>
    <dgm:cxn modelId="{5546B80D-5282-415C-A517-DAC97E2AF206}" type="presParOf" srcId="{9EF6EC83-D41F-467A-B8CB-5D5EA7AA889E}" destId="{3AF3CDA1-70D1-4BE7-B631-C1CFA8D64C59}" srcOrd="0" destOrd="0" presId="urn:microsoft.com/office/officeart/2008/layout/LinedList"/>
    <dgm:cxn modelId="{FA442123-F3F1-46F4-9DFD-CC1EDDC58248}" type="presParOf" srcId="{9EF6EC83-D41F-467A-B8CB-5D5EA7AA889E}" destId="{F2449113-EB7E-436B-A527-C3289CBB8F4E}" srcOrd="1" destOrd="0" presId="urn:microsoft.com/office/officeart/2008/layout/LinedList"/>
    <dgm:cxn modelId="{68C017BE-1484-410A-B51F-273E029B29F0}" type="presParOf" srcId="{F6AAEB23-0DE6-49EF-8F7B-3588B43BFC8B}" destId="{358F91D0-D87D-46F1-B43F-D9A4DC8799E4}" srcOrd="12" destOrd="0" presId="urn:microsoft.com/office/officeart/2008/layout/LinedList"/>
    <dgm:cxn modelId="{5082B9DC-B0BD-4BF3-8019-2031938EFB04}" type="presParOf" srcId="{F6AAEB23-0DE6-49EF-8F7B-3588B43BFC8B}" destId="{3C92FE1E-7D7A-461F-9DE5-B5B498154ECC}" srcOrd="13" destOrd="0" presId="urn:microsoft.com/office/officeart/2008/layout/LinedList"/>
    <dgm:cxn modelId="{32D19173-53A3-4734-8E27-89EE6FE883C3}" type="presParOf" srcId="{3C92FE1E-7D7A-461F-9DE5-B5B498154ECC}" destId="{B42EA9BB-CC7D-47B9-8BA3-F17C68B3CBFF}" srcOrd="0" destOrd="0" presId="urn:microsoft.com/office/officeart/2008/layout/LinedList"/>
    <dgm:cxn modelId="{3B1023FB-485E-47B9-8359-04BD7F0FFD8D}" type="presParOf" srcId="{3C92FE1E-7D7A-461F-9DE5-B5B498154ECC}" destId="{8C5B916C-5CE9-4287-B417-184EB33781DD}" srcOrd="1" destOrd="0" presId="urn:microsoft.com/office/officeart/2008/layout/LinedList"/>
    <dgm:cxn modelId="{2DE40639-5127-43CB-BA03-F428B97B54F1}" type="presParOf" srcId="{F6AAEB23-0DE6-49EF-8F7B-3588B43BFC8B}" destId="{4FEA520A-4214-4B1E-8D4D-3D668B5849D1}" srcOrd="14" destOrd="0" presId="urn:microsoft.com/office/officeart/2008/layout/LinedList"/>
    <dgm:cxn modelId="{A0991D24-5584-4CC6-8218-B68E34F7084B}" type="presParOf" srcId="{F6AAEB23-0DE6-49EF-8F7B-3588B43BFC8B}" destId="{725E1106-32BF-4276-B986-4668B32B1383}" srcOrd="15" destOrd="0" presId="urn:microsoft.com/office/officeart/2008/layout/LinedList"/>
    <dgm:cxn modelId="{E764973B-C8EF-4275-ADBE-A2FDA11BB265}" type="presParOf" srcId="{725E1106-32BF-4276-B986-4668B32B1383}" destId="{5346BE33-6C96-4A24-A841-DD1093A4C144}" srcOrd="0" destOrd="0" presId="urn:microsoft.com/office/officeart/2008/layout/LinedList"/>
    <dgm:cxn modelId="{D8388F4A-F1BC-4BC8-A087-A986D9209ABC}" type="presParOf" srcId="{725E1106-32BF-4276-B986-4668B32B1383}" destId="{0F973BED-4663-47CA-B330-CC398784433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73ECEF3-DEE2-4EF2-BEC8-F570CED9A26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FEFC0A0-2E37-4F5D-9E5C-FA7C41AA4F17}">
      <dgm:prSet/>
      <dgm:spPr/>
      <dgm:t>
        <a:bodyPr/>
        <a:lstStyle/>
        <a:p>
          <a:r>
            <a:rPr lang="en-US" b="1" dirty="0"/>
            <a:t>Recommendation:</a:t>
          </a:r>
          <a:r>
            <a:rPr lang="en-US" dirty="0"/>
            <a:t> </a:t>
          </a:r>
        </a:p>
      </dgm:t>
    </dgm:pt>
    <dgm:pt modelId="{20C809F8-5E66-4EF9-9C33-F52EBE139D5F}" type="parTrans" cxnId="{143C30EC-96AF-4D70-A9DF-777C00BDDF2F}">
      <dgm:prSet/>
      <dgm:spPr/>
      <dgm:t>
        <a:bodyPr/>
        <a:lstStyle/>
        <a:p>
          <a:endParaRPr lang="en-US"/>
        </a:p>
      </dgm:t>
    </dgm:pt>
    <dgm:pt modelId="{AE9BBCE0-9242-4050-A9E2-D5DC0B2A451B}" type="sibTrans" cxnId="{143C30EC-96AF-4D70-A9DF-777C00BDDF2F}">
      <dgm:prSet/>
      <dgm:spPr/>
      <dgm:t>
        <a:bodyPr/>
        <a:lstStyle/>
        <a:p>
          <a:endParaRPr lang="en-US"/>
        </a:p>
      </dgm:t>
    </dgm:pt>
    <dgm:pt modelId="{B59C090B-ED52-4408-B981-DF0D110289AF}">
      <dgm:prSet/>
      <dgm:spPr/>
      <dgm:t>
        <a:bodyPr/>
        <a:lstStyle/>
        <a:p>
          <a:r>
            <a:rPr lang="en-US" b="1" dirty="0"/>
            <a:t>Grade of recommendation B</a:t>
          </a:r>
        </a:p>
      </dgm:t>
    </dgm:pt>
    <dgm:pt modelId="{2C45B5C7-1973-42BA-A4DD-A8349EAF4358}" type="parTrans" cxnId="{E668E55E-1782-48E9-A95B-251C8ACE62CA}">
      <dgm:prSet/>
      <dgm:spPr/>
      <dgm:t>
        <a:bodyPr/>
        <a:lstStyle/>
        <a:p>
          <a:endParaRPr lang="en-US"/>
        </a:p>
      </dgm:t>
    </dgm:pt>
    <dgm:pt modelId="{777CAD6C-FF2C-45A1-B3DE-F0F9C3D1D3F2}" type="sibTrans" cxnId="{E668E55E-1782-48E9-A95B-251C8ACE62CA}">
      <dgm:prSet/>
      <dgm:spPr/>
      <dgm:t>
        <a:bodyPr/>
        <a:lstStyle/>
        <a:p>
          <a:endParaRPr lang="en-US"/>
        </a:p>
      </dgm:t>
    </dgm:pt>
    <dgm:pt modelId="{1F422EF6-4565-4C16-830A-8FB7F9B4CE04}">
      <dgm:prSet/>
      <dgm:spPr/>
      <dgm:t>
        <a:bodyPr/>
        <a:lstStyle/>
        <a:p>
          <a:pPr>
            <a:buFont typeface="Symbol" panose="05050102010706020507" pitchFamily="18" charset="2"/>
            <a:buChar char=""/>
          </a:pPr>
          <a:r>
            <a:rPr lang="en-US" i="1" dirty="0"/>
            <a:t> </a:t>
          </a:r>
          <a:r>
            <a:rPr lang="en-US" b="1" dirty="0"/>
            <a:t>Level of Evidence 2b</a:t>
          </a:r>
          <a:endParaRPr lang="en-US" dirty="0"/>
        </a:p>
      </dgm:t>
    </dgm:pt>
    <dgm:pt modelId="{95C3CA95-2540-4113-A95A-BFFE92A8C83B}" type="parTrans" cxnId="{7B15884F-CCBE-461C-91BF-A45AA36E42D2}">
      <dgm:prSet/>
      <dgm:spPr/>
      <dgm:t>
        <a:bodyPr/>
        <a:lstStyle/>
        <a:p>
          <a:endParaRPr lang="en-US"/>
        </a:p>
      </dgm:t>
    </dgm:pt>
    <dgm:pt modelId="{8F0A6C0B-9C29-4F24-B88D-7A4438D2FA5E}" type="sibTrans" cxnId="{7B15884F-CCBE-461C-91BF-A45AA36E42D2}">
      <dgm:prSet/>
      <dgm:spPr/>
      <dgm:t>
        <a:bodyPr/>
        <a:lstStyle/>
        <a:p>
          <a:endParaRPr lang="en-US"/>
        </a:p>
      </dgm:t>
    </dgm:pt>
    <dgm:pt modelId="{46A842D9-BA8A-431B-A7AB-2B4137D19E52}">
      <dgm:prSet/>
      <dgm:spPr/>
      <dgm:t>
        <a:bodyPr/>
        <a:lstStyle/>
        <a:p>
          <a:pPr>
            <a:buFont typeface="Symbol" panose="05050102010706020507" pitchFamily="18" charset="2"/>
            <a:buChar char=""/>
          </a:pPr>
          <a:r>
            <a:rPr lang="en-US" i="1" dirty="0">
              <a:solidFill>
                <a:srgbClr val="FF0000"/>
              </a:solidFill>
            </a:rPr>
            <a:t>In patients with obesity and HF, MBS has low morbidity and mortality and can be a useful adjunct before heart transplantation or placement of LVAD.</a:t>
          </a:r>
          <a:endParaRPr lang="en-US" dirty="0">
            <a:solidFill>
              <a:srgbClr val="FF0000"/>
            </a:solidFill>
          </a:endParaRPr>
        </a:p>
      </dgm:t>
    </dgm:pt>
    <dgm:pt modelId="{BF257F27-9883-437C-8FC5-E7D6DAA2553F}" type="parTrans" cxnId="{52375CE0-5C91-4195-A834-4D3753167111}">
      <dgm:prSet/>
      <dgm:spPr/>
      <dgm:t>
        <a:bodyPr/>
        <a:lstStyle/>
        <a:p>
          <a:endParaRPr lang="en-US"/>
        </a:p>
      </dgm:t>
    </dgm:pt>
    <dgm:pt modelId="{3B1BEDA4-3CED-47B1-BC3E-72959D93D505}" type="sibTrans" cxnId="{52375CE0-5C91-4195-A834-4D3753167111}">
      <dgm:prSet/>
      <dgm:spPr/>
      <dgm:t>
        <a:bodyPr/>
        <a:lstStyle/>
        <a:p>
          <a:endParaRPr lang="en-US"/>
        </a:p>
      </dgm:t>
    </dgm:pt>
    <dgm:pt modelId="{F6AAEB23-0DE6-49EF-8F7B-3588B43BFC8B}" type="pres">
      <dgm:prSet presAssocID="{273ECEF3-DEE2-4EF2-BEC8-F570CED9A265}" presName="vert0" presStyleCnt="0">
        <dgm:presLayoutVars>
          <dgm:dir/>
          <dgm:animOne val="branch"/>
          <dgm:animLvl val="lvl"/>
        </dgm:presLayoutVars>
      </dgm:prSet>
      <dgm:spPr/>
    </dgm:pt>
    <dgm:pt modelId="{2A5011EF-CCB0-430E-BA90-E61B24F6051A}" type="pres">
      <dgm:prSet presAssocID="{8FEFC0A0-2E37-4F5D-9E5C-FA7C41AA4F17}" presName="thickLine" presStyleLbl="alignNode1" presStyleIdx="0" presStyleCnt="4"/>
      <dgm:spPr/>
    </dgm:pt>
    <dgm:pt modelId="{1DA18968-D046-4447-9FD2-2640B8459AD0}" type="pres">
      <dgm:prSet presAssocID="{8FEFC0A0-2E37-4F5D-9E5C-FA7C41AA4F17}" presName="horz1" presStyleCnt="0"/>
      <dgm:spPr/>
    </dgm:pt>
    <dgm:pt modelId="{235C63BF-518B-4849-9185-5476CA608DC1}" type="pres">
      <dgm:prSet presAssocID="{8FEFC0A0-2E37-4F5D-9E5C-FA7C41AA4F17}" presName="tx1" presStyleLbl="revTx" presStyleIdx="0" presStyleCnt="4"/>
      <dgm:spPr/>
    </dgm:pt>
    <dgm:pt modelId="{3C65ED49-8B7D-4FAA-9CAC-B2389ABC6967}" type="pres">
      <dgm:prSet presAssocID="{8FEFC0A0-2E37-4F5D-9E5C-FA7C41AA4F17}" presName="vert1" presStyleCnt="0"/>
      <dgm:spPr/>
    </dgm:pt>
    <dgm:pt modelId="{3B94BA30-F643-4F18-8034-0AB6A9FCE66A}" type="pres">
      <dgm:prSet presAssocID="{46A842D9-BA8A-431B-A7AB-2B4137D19E52}" presName="thickLine" presStyleLbl="alignNode1" presStyleIdx="1" presStyleCnt="4"/>
      <dgm:spPr/>
    </dgm:pt>
    <dgm:pt modelId="{B63F6478-2E69-45C8-8027-DBC1233BB62E}" type="pres">
      <dgm:prSet presAssocID="{46A842D9-BA8A-431B-A7AB-2B4137D19E52}" presName="horz1" presStyleCnt="0"/>
      <dgm:spPr/>
    </dgm:pt>
    <dgm:pt modelId="{B7E05F5C-4013-4C38-9153-D0DCA3DFF6AE}" type="pres">
      <dgm:prSet presAssocID="{46A842D9-BA8A-431B-A7AB-2B4137D19E52}" presName="tx1" presStyleLbl="revTx" presStyleIdx="1" presStyleCnt="4"/>
      <dgm:spPr/>
    </dgm:pt>
    <dgm:pt modelId="{C3D3927F-9FFC-4517-9F96-8DE6A013F734}" type="pres">
      <dgm:prSet presAssocID="{46A842D9-BA8A-431B-A7AB-2B4137D19E52}" presName="vert1" presStyleCnt="0"/>
      <dgm:spPr/>
    </dgm:pt>
    <dgm:pt modelId="{145BE410-660C-491B-BF96-40E40E2C4307}" type="pres">
      <dgm:prSet presAssocID="{1F422EF6-4565-4C16-830A-8FB7F9B4CE04}" presName="thickLine" presStyleLbl="alignNode1" presStyleIdx="2" presStyleCnt="4"/>
      <dgm:spPr/>
    </dgm:pt>
    <dgm:pt modelId="{9EF6EC83-D41F-467A-B8CB-5D5EA7AA889E}" type="pres">
      <dgm:prSet presAssocID="{1F422EF6-4565-4C16-830A-8FB7F9B4CE04}" presName="horz1" presStyleCnt="0"/>
      <dgm:spPr/>
    </dgm:pt>
    <dgm:pt modelId="{3AF3CDA1-70D1-4BE7-B631-C1CFA8D64C59}" type="pres">
      <dgm:prSet presAssocID="{1F422EF6-4565-4C16-830A-8FB7F9B4CE04}" presName="tx1" presStyleLbl="revTx" presStyleIdx="2" presStyleCnt="4"/>
      <dgm:spPr/>
    </dgm:pt>
    <dgm:pt modelId="{F2449113-EB7E-436B-A527-C3289CBB8F4E}" type="pres">
      <dgm:prSet presAssocID="{1F422EF6-4565-4C16-830A-8FB7F9B4CE04}" presName="vert1" presStyleCnt="0"/>
      <dgm:spPr/>
    </dgm:pt>
    <dgm:pt modelId="{4FEA520A-4214-4B1E-8D4D-3D668B5849D1}" type="pres">
      <dgm:prSet presAssocID="{B59C090B-ED52-4408-B981-DF0D110289AF}" presName="thickLine" presStyleLbl="alignNode1" presStyleIdx="3" presStyleCnt="4"/>
      <dgm:spPr/>
    </dgm:pt>
    <dgm:pt modelId="{725E1106-32BF-4276-B986-4668B32B1383}" type="pres">
      <dgm:prSet presAssocID="{B59C090B-ED52-4408-B981-DF0D110289AF}" presName="horz1" presStyleCnt="0"/>
      <dgm:spPr/>
    </dgm:pt>
    <dgm:pt modelId="{5346BE33-6C96-4A24-A841-DD1093A4C144}" type="pres">
      <dgm:prSet presAssocID="{B59C090B-ED52-4408-B981-DF0D110289AF}" presName="tx1" presStyleLbl="revTx" presStyleIdx="3" presStyleCnt="4"/>
      <dgm:spPr/>
    </dgm:pt>
    <dgm:pt modelId="{0F973BED-4663-47CA-B330-CC3987844332}" type="pres">
      <dgm:prSet presAssocID="{B59C090B-ED52-4408-B981-DF0D110289AF}" presName="vert1" presStyleCnt="0"/>
      <dgm:spPr/>
    </dgm:pt>
  </dgm:ptLst>
  <dgm:cxnLst>
    <dgm:cxn modelId="{0DA6631F-6695-4F4C-A3DC-31FBB479F41A}" type="presOf" srcId="{46A842D9-BA8A-431B-A7AB-2B4137D19E52}" destId="{B7E05F5C-4013-4C38-9153-D0DCA3DFF6AE}" srcOrd="0" destOrd="0" presId="urn:microsoft.com/office/officeart/2008/layout/LinedList"/>
    <dgm:cxn modelId="{E668E55E-1782-48E9-A95B-251C8ACE62CA}" srcId="{273ECEF3-DEE2-4EF2-BEC8-F570CED9A265}" destId="{B59C090B-ED52-4408-B981-DF0D110289AF}" srcOrd="3" destOrd="0" parTransId="{2C45B5C7-1973-42BA-A4DD-A8349EAF4358}" sibTransId="{777CAD6C-FF2C-45A1-B3DE-F0F9C3D1D3F2}"/>
    <dgm:cxn modelId="{556FF35E-A490-4443-80CC-9FC18CED9515}" type="presOf" srcId="{8FEFC0A0-2E37-4F5D-9E5C-FA7C41AA4F17}" destId="{235C63BF-518B-4849-9185-5476CA608DC1}" srcOrd="0" destOrd="0" presId="urn:microsoft.com/office/officeart/2008/layout/LinedList"/>
    <dgm:cxn modelId="{7B15884F-CCBE-461C-91BF-A45AA36E42D2}" srcId="{273ECEF3-DEE2-4EF2-BEC8-F570CED9A265}" destId="{1F422EF6-4565-4C16-830A-8FB7F9B4CE04}" srcOrd="2" destOrd="0" parTransId="{95C3CA95-2540-4113-A95A-BFFE92A8C83B}" sibTransId="{8F0A6C0B-9C29-4F24-B88D-7A4438D2FA5E}"/>
    <dgm:cxn modelId="{E8AA7D8B-3AC4-4388-BECB-8108018D068E}" type="presOf" srcId="{273ECEF3-DEE2-4EF2-BEC8-F570CED9A265}" destId="{F6AAEB23-0DE6-49EF-8F7B-3588B43BFC8B}" srcOrd="0" destOrd="0" presId="urn:microsoft.com/office/officeart/2008/layout/LinedList"/>
    <dgm:cxn modelId="{3DCD95CD-3E99-43DA-99E4-BF467B05FB6A}" type="presOf" srcId="{1F422EF6-4565-4C16-830A-8FB7F9B4CE04}" destId="{3AF3CDA1-70D1-4BE7-B631-C1CFA8D64C59}" srcOrd="0" destOrd="0" presId="urn:microsoft.com/office/officeart/2008/layout/LinedList"/>
    <dgm:cxn modelId="{DE3BA8D4-5B69-45F9-B18C-B54C5AEDA3C4}" type="presOf" srcId="{B59C090B-ED52-4408-B981-DF0D110289AF}" destId="{5346BE33-6C96-4A24-A841-DD1093A4C144}" srcOrd="0" destOrd="0" presId="urn:microsoft.com/office/officeart/2008/layout/LinedList"/>
    <dgm:cxn modelId="{52375CE0-5C91-4195-A834-4D3753167111}" srcId="{273ECEF3-DEE2-4EF2-BEC8-F570CED9A265}" destId="{46A842D9-BA8A-431B-A7AB-2B4137D19E52}" srcOrd="1" destOrd="0" parTransId="{BF257F27-9883-437C-8FC5-E7D6DAA2553F}" sibTransId="{3B1BEDA4-3CED-47B1-BC3E-72959D93D505}"/>
    <dgm:cxn modelId="{143C30EC-96AF-4D70-A9DF-777C00BDDF2F}" srcId="{273ECEF3-DEE2-4EF2-BEC8-F570CED9A265}" destId="{8FEFC0A0-2E37-4F5D-9E5C-FA7C41AA4F17}" srcOrd="0" destOrd="0" parTransId="{20C809F8-5E66-4EF9-9C33-F52EBE139D5F}" sibTransId="{AE9BBCE0-9242-4050-A9E2-D5DC0B2A451B}"/>
    <dgm:cxn modelId="{A78EFC96-02E3-4B15-B6F8-0EA4D5068F89}" type="presParOf" srcId="{F6AAEB23-0DE6-49EF-8F7B-3588B43BFC8B}" destId="{2A5011EF-CCB0-430E-BA90-E61B24F6051A}" srcOrd="0" destOrd="0" presId="urn:microsoft.com/office/officeart/2008/layout/LinedList"/>
    <dgm:cxn modelId="{3A68ADCE-E63F-4B57-A638-296FBD588B39}" type="presParOf" srcId="{F6AAEB23-0DE6-49EF-8F7B-3588B43BFC8B}" destId="{1DA18968-D046-4447-9FD2-2640B8459AD0}" srcOrd="1" destOrd="0" presId="urn:microsoft.com/office/officeart/2008/layout/LinedList"/>
    <dgm:cxn modelId="{BA2E00AD-3102-4676-86BF-2735D63560CD}" type="presParOf" srcId="{1DA18968-D046-4447-9FD2-2640B8459AD0}" destId="{235C63BF-518B-4849-9185-5476CA608DC1}" srcOrd="0" destOrd="0" presId="urn:microsoft.com/office/officeart/2008/layout/LinedList"/>
    <dgm:cxn modelId="{15B68CF5-31E0-4B9E-AB21-B6AE59A29F49}" type="presParOf" srcId="{1DA18968-D046-4447-9FD2-2640B8459AD0}" destId="{3C65ED49-8B7D-4FAA-9CAC-B2389ABC6967}" srcOrd="1" destOrd="0" presId="urn:microsoft.com/office/officeart/2008/layout/LinedList"/>
    <dgm:cxn modelId="{1909E218-28CD-408C-B7F8-CA975D9A7D77}" type="presParOf" srcId="{F6AAEB23-0DE6-49EF-8F7B-3588B43BFC8B}" destId="{3B94BA30-F643-4F18-8034-0AB6A9FCE66A}" srcOrd="2" destOrd="0" presId="urn:microsoft.com/office/officeart/2008/layout/LinedList"/>
    <dgm:cxn modelId="{A976BECC-3A12-4DCD-9A00-E61F4E2C373A}" type="presParOf" srcId="{F6AAEB23-0DE6-49EF-8F7B-3588B43BFC8B}" destId="{B63F6478-2E69-45C8-8027-DBC1233BB62E}" srcOrd="3" destOrd="0" presId="urn:microsoft.com/office/officeart/2008/layout/LinedList"/>
    <dgm:cxn modelId="{0DB3F04D-AE6D-4FF6-9E95-5D4C7C3537D2}" type="presParOf" srcId="{B63F6478-2E69-45C8-8027-DBC1233BB62E}" destId="{B7E05F5C-4013-4C38-9153-D0DCA3DFF6AE}" srcOrd="0" destOrd="0" presId="urn:microsoft.com/office/officeart/2008/layout/LinedList"/>
    <dgm:cxn modelId="{4CF8643D-55F3-427A-A8AF-CB334DF5CCC0}" type="presParOf" srcId="{B63F6478-2E69-45C8-8027-DBC1233BB62E}" destId="{C3D3927F-9FFC-4517-9F96-8DE6A013F734}" srcOrd="1" destOrd="0" presId="urn:microsoft.com/office/officeart/2008/layout/LinedList"/>
    <dgm:cxn modelId="{015F516C-2F7A-4286-9FA2-9F2E11345D35}" type="presParOf" srcId="{F6AAEB23-0DE6-49EF-8F7B-3588B43BFC8B}" destId="{145BE410-660C-491B-BF96-40E40E2C4307}" srcOrd="4" destOrd="0" presId="urn:microsoft.com/office/officeart/2008/layout/LinedList"/>
    <dgm:cxn modelId="{A968D457-CA09-48A8-9162-60011B12E757}" type="presParOf" srcId="{F6AAEB23-0DE6-49EF-8F7B-3588B43BFC8B}" destId="{9EF6EC83-D41F-467A-B8CB-5D5EA7AA889E}" srcOrd="5" destOrd="0" presId="urn:microsoft.com/office/officeart/2008/layout/LinedList"/>
    <dgm:cxn modelId="{5546B80D-5282-415C-A517-DAC97E2AF206}" type="presParOf" srcId="{9EF6EC83-D41F-467A-B8CB-5D5EA7AA889E}" destId="{3AF3CDA1-70D1-4BE7-B631-C1CFA8D64C59}" srcOrd="0" destOrd="0" presId="urn:microsoft.com/office/officeart/2008/layout/LinedList"/>
    <dgm:cxn modelId="{FA442123-F3F1-46F4-9DFD-CC1EDDC58248}" type="presParOf" srcId="{9EF6EC83-D41F-467A-B8CB-5D5EA7AA889E}" destId="{F2449113-EB7E-436B-A527-C3289CBB8F4E}" srcOrd="1" destOrd="0" presId="urn:microsoft.com/office/officeart/2008/layout/LinedList"/>
    <dgm:cxn modelId="{2DE40639-5127-43CB-BA03-F428B97B54F1}" type="presParOf" srcId="{F6AAEB23-0DE6-49EF-8F7B-3588B43BFC8B}" destId="{4FEA520A-4214-4B1E-8D4D-3D668B5849D1}" srcOrd="6" destOrd="0" presId="urn:microsoft.com/office/officeart/2008/layout/LinedList"/>
    <dgm:cxn modelId="{A0991D24-5584-4CC6-8218-B68E34F7084B}" type="presParOf" srcId="{F6AAEB23-0DE6-49EF-8F7B-3588B43BFC8B}" destId="{725E1106-32BF-4276-B986-4668B32B1383}" srcOrd="7" destOrd="0" presId="urn:microsoft.com/office/officeart/2008/layout/LinedList"/>
    <dgm:cxn modelId="{E764973B-C8EF-4275-ADBE-A2FDA11BB265}" type="presParOf" srcId="{725E1106-32BF-4276-B986-4668B32B1383}" destId="{5346BE33-6C96-4A24-A841-DD1093A4C144}" srcOrd="0" destOrd="0" presId="urn:microsoft.com/office/officeart/2008/layout/LinedList"/>
    <dgm:cxn modelId="{D8388F4A-F1BC-4BC8-A087-A986D9209ABC}" type="presParOf" srcId="{725E1106-32BF-4276-B986-4668B32B1383}" destId="{0F973BED-4663-47CA-B330-CC398784433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73ECEF3-DEE2-4EF2-BEC8-F570CED9A26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FEFC0A0-2E37-4F5D-9E5C-FA7C41AA4F17}">
      <dgm:prSet custT="1"/>
      <dgm:spPr/>
      <dgm:t>
        <a:bodyPr/>
        <a:lstStyle/>
        <a:p>
          <a:r>
            <a:rPr lang="en-US" sz="3200" b="1" dirty="0"/>
            <a:t>Recommendation:</a:t>
          </a:r>
          <a:r>
            <a:rPr lang="en-US" sz="3200" dirty="0"/>
            <a:t> </a:t>
          </a:r>
        </a:p>
      </dgm:t>
    </dgm:pt>
    <dgm:pt modelId="{20C809F8-5E66-4EF9-9C33-F52EBE139D5F}" type="parTrans" cxnId="{143C30EC-96AF-4D70-A9DF-777C00BDDF2F}">
      <dgm:prSet/>
      <dgm:spPr/>
      <dgm:t>
        <a:bodyPr/>
        <a:lstStyle/>
        <a:p>
          <a:endParaRPr lang="en-US"/>
        </a:p>
      </dgm:t>
    </dgm:pt>
    <dgm:pt modelId="{AE9BBCE0-9242-4050-A9E2-D5DC0B2A451B}" type="sibTrans" cxnId="{143C30EC-96AF-4D70-A9DF-777C00BDDF2F}">
      <dgm:prSet/>
      <dgm:spPr/>
      <dgm:t>
        <a:bodyPr/>
        <a:lstStyle/>
        <a:p>
          <a:endParaRPr lang="en-US"/>
        </a:p>
      </dgm:t>
    </dgm:pt>
    <dgm:pt modelId="{D37F7036-CFB2-4DF4-95C8-77A928CAA63A}">
      <dgm:prSet/>
      <dgm:spPr/>
      <dgm:t>
        <a:bodyPr/>
        <a:lstStyle/>
        <a:p>
          <a:r>
            <a:rPr lang="en-US" i="1" dirty="0"/>
            <a:t>	</a:t>
          </a:r>
          <a:r>
            <a:rPr lang="en-US" i="1" dirty="0">
              <a:solidFill>
                <a:srgbClr val="FF0000"/>
              </a:solidFill>
            </a:rPr>
            <a:t>MDT has an important role in the pre and post operative management of MBS patients</a:t>
          </a:r>
          <a:endParaRPr lang="en-US" dirty="0">
            <a:solidFill>
              <a:srgbClr val="FF0000"/>
            </a:solidFill>
          </a:endParaRPr>
        </a:p>
      </dgm:t>
    </dgm:pt>
    <dgm:pt modelId="{14A66221-8A15-45E4-B5DA-BA1977173125}" type="parTrans" cxnId="{121F60DC-E6E1-4558-8CB4-AC2FBF6DBC52}">
      <dgm:prSet/>
      <dgm:spPr/>
      <dgm:t>
        <a:bodyPr/>
        <a:lstStyle/>
        <a:p>
          <a:endParaRPr lang="en-US"/>
        </a:p>
      </dgm:t>
    </dgm:pt>
    <dgm:pt modelId="{F7B185B4-7A20-403A-862A-9F96275B7974}" type="sibTrans" cxnId="{121F60DC-E6E1-4558-8CB4-AC2FBF6DBC52}">
      <dgm:prSet/>
      <dgm:spPr/>
      <dgm:t>
        <a:bodyPr/>
        <a:lstStyle/>
        <a:p>
          <a:endParaRPr lang="en-US"/>
        </a:p>
      </dgm:t>
    </dgm:pt>
    <dgm:pt modelId="{B59C090B-ED52-4408-B981-DF0D110289AF}">
      <dgm:prSet custT="1"/>
      <dgm:spPr/>
      <dgm:t>
        <a:bodyPr/>
        <a:lstStyle/>
        <a:p>
          <a:r>
            <a:rPr lang="en-US" sz="3200" b="1" dirty="0"/>
            <a:t>Grade of recommendation B</a:t>
          </a:r>
        </a:p>
      </dgm:t>
    </dgm:pt>
    <dgm:pt modelId="{2C45B5C7-1973-42BA-A4DD-A8349EAF4358}" type="parTrans" cxnId="{E668E55E-1782-48E9-A95B-251C8ACE62CA}">
      <dgm:prSet/>
      <dgm:spPr/>
      <dgm:t>
        <a:bodyPr/>
        <a:lstStyle/>
        <a:p>
          <a:endParaRPr lang="en-US"/>
        </a:p>
      </dgm:t>
    </dgm:pt>
    <dgm:pt modelId="{777CAD6C-FF2C-45A1-B3DE-F0F9C3D1D3F2}" type="sibTrans" cxnId="{E668E55E-1782-48E9-A95B-251C8ACE62CA}">
      <dgm:prSet/>
      <dgm:spPr/>
      <dgm:t>
        <a:bodyPr/>
        <a:lstStyle/>
        <a:p>
          <a:endParaRPr lang="en-US"/>
        </a:p>
      </dgm:t>
    </dgm:pt>
    <dgm:pt modelId="{1F422EF6-4565-4C16-830A-8FB7F9B4CE04}">
      <dgm:prSet custT="1"/>
      <dgm:spPr/>
      <dgm:t>
        <a:bodyPr/>
        <a:lstStyle/>
        <a:p>
          <a:pPr>
            <a:buFont typeface="Symbol" panose="05050102010706020507" pitchFamily="18" charset="2"/>
            <a:buChar char=""/>
          </a:pPr>
          <a:r>
            <a:rPr lang="en-US" sz="3500" i="1" dirty="0"/>
            <a:t> </a:t>
          </a:r>
          <a:r>
            <a:rPr lang="en-US" sz="3200" b="1" dirty="0"/>
            <a:t>Level of Evidence 2b</a:t>
          </a:r>
          <a:endParaRPr lang="en-US" sz="3500" dirty="0"/>
        </a:p>
      </dgm:t>
    </dgm:pt>
    <dgm:pt modelId="{8F0A6C0B-9C29-4F24-B88D-7A4438D2FA5E}" type="sibTrans" cxnId="{7B15884F-CCBE-461C-91BF-A45AA36E42D2}">
      <dgm:prSet/>
      <dgm:spPr/>
      <dgm:t>
        <a:bodyPr/>
        <a:lstStyle/>
        <a:p>
          <a:endParaRPr lang="en-US"/>
        </a:p>
      </dgm:t>
    </dgm:pt>
    <dgm:pt modelId="{95C3CA95-2540-4113-A95A-BFFE92A8C83B}" type="parTrans" cxnId="{7B15884F-CCBE-461C-91BF-A45AA36E42D2}">
      <dgm:prSet/>
      <dgm:spPr/>
      <dgm:t>
        <a:bodyPr/>
        <a:lstStyle/>
        <a:p>
          <a:endParaRPr lang="en-US"/>
        </a:p>
      </dgm:t>
    </dgm:pt>
    <dgm:pt modelId="{F6AAEB23-0DE6-49EF-8F7B-3588B43BFC8B}" type="pres">
      <dgm:prSet presAssocID="{273ECEF3-DEE2-4EF2-BEC8-F570CED9A265}" presName="vert0" presStyleCnt="0">
        <dgm:presLayoutVars>
          <dgm:dir/>
          <dgm:animOne val="branch"/>
          <dgm:animLvl val="lvl"/>
        </dgm:presLayoutVars>
      </dgm:prSet>
      <dgm:spPr/>
    </dgm:pt>
    <dgm:pt modelId="{2A5011EF-CCB0-430E-BA90-E61B24F6051A}" type="pres">
      <dgm:prSet presAssocID="{8FEFC0A0-2E37-4F5D-9E5C-FA7C41AA4F17}" presName="thickLine" presStyleLbl="alignNode1" presStyleIdx="0" presStyleCnt="4"/>
      <dgm:spPr/>
    </dgm:pt>
    <dgm:pt modelId="{1DA18968-D046-4447-9FD2-2640B8459AD0}" type="pres">
      <dgm:prSet presAssocID="{8FEFC0A0-2E37-4F5D-9E5C-FA7C41AA4F17}" presName="horz1" presStyleCnt="0"/>
      <dgm:spPr/>
    </dgm:pt>
    <dgm:pt modelId="{235C63BF-518B-4849-9185-5476CA608DC1}" type="pres">
      <dgm:prSet presAssocID="{8FEFC0A0-2E37-4F5D-9E5C-FA7C41AA4F17}" presName="tx1" presStyleLbl="revTx" presStyleIdx="0" presStyleCnt="4"/>
      <dgm:spPr/>
    </dgm:pt>
    <dgm:pt modelId="{3C65ED49-8B7D-4FAA-9CAC-B2389ABC6967}" type="pres">
      <dgm:prSet presAssocID="{8FEFC0A0-2E37-4F5D-9E5C-FA7C41AA4F17}" presName="vert1" presStyleCnt="0"/>
      <dgm:spPr/>
    </dgm:pt>
    <dgm:pt modelId="{8D93E203-3ECF-4025-821F-FBD6D0A46868}" type="pres">
      <dgm:prSet presAssocID="{D37F7036-CFB2-4DF4-95C8-77A928CAA63A}" presName="thickLine" presStyleLbl="alignNode1" presStyleIdx="1" presStyleCnt="4"/>
      <dgm:spPr/>
    </dgm:pt>
    <dgm:pt modelId="{AFD55BA9-24C0-419A-8E66-1724BC8A2BB6}" type="pres">
      <dgm:prSet presAssocID="{D37F7036-CFB2-4DF4-95C8-77A928CAA63A}" presName="horz1" presStyleCnt="0"/>
      <dgm:spPr/>
    </dgm:pt>
    <dgm:pt modelId="{2893D7E3-4DE5-4E86-8681-9F7657C00FFD}" type="pres">
      <dgm:prSet presAssocID="{D37F7036-CFB2-4DF4-95C8-77A928CAA63A}" presName="tx1" presStyleLbl="revTx" presStyleIdx="1" presStyleCnt="4"/>
      <dgm:spPr/>
    </dgm:pt>
    <dgm:pt modelId="{AA9DCFFC-956A-4C74-8727-00F62BCF3E69}" type="pres">
      <dgm:prSet presAssocID="{D37F7036-CFB2-4DF4-95C8-77A928CAA63A}" presName="vert1" presStyleCnt="0"/>
      <dgm:spPr/>
    </dgm:pt>
    <dgm:pt modelId="{145BE410-660C-491B-BF96-40E40E2C4307}" type="pres">
      <dgm:prSet presAssocID="{1F422EF6-4565-4C16-830A-8FB7F9B4CE04}" presName="thickLine" presStyleLbl="alignNode1" presStyleIdx="2" presStyleCnt="4"/>
      <dgm:spPr/>
    </dgm:pt>
    <dgm:pt modelId="{9EF6EC83-D41F-467A-B8CB-5D5EA7AA889E}" type="pres">
      <dgm:prSet presAssocID="{1F422EF6-4565-4C16-830A-8FB7F9B4CE04}" presName="horz1" presStyleCnt="0"/>
      <dgm:spPr/>
    </dgm:pt>
    <dgm:pt modelId="{3AF3CDA1-70D1-4BE7-B631-C1CFA8D64C59}" type="pres">
      <dgm:prSet presAssocID="{1F422EF6-4565-4C16-830A-8FB7F9B4CE04}" presName="tx1" presStyleLbl="revTx" presStyleIdx="2" presStyleCnt="4"/>
      <dgm:spPr/>
    </dgm:pt>
    <dgm:pt modelId="{F2449113-EB7E-436B-A527-C3289CBB8F4E}" type="pres">
      <dgm:prSet presAssocID="{1F422EF6-4565-4C16-830A-8FB7F9B4CE04}" presName="vert1" presStyleCnt="0"/>
      <dgm:spPr/>
    </dgm:pt>
    <dgm:pt modelId="{4FEA520A-4214-4B1E-8D4D-3D668B5849D1}" type="pres">
      <dgm:prSet presAssocID="{B59C090B-ED52-4408-B981-DF0D110289AF}" presName="thickLine" presStyleLbl="alignNode1" presStyleIdx="3" presStyleCnt="4"/>
      <dgm:spPr/>
    </dgm:pt>
    <dgm:pt modelId="{725E1106-32BF-4276-B986-4668B32B1383}" type="pres">
      <dgm:prSet presAssocID="{B59C090B-ED52-4408-B981-DF0D110289AF}" presName="horz1" presStyleCnt="0"/>
      <dgm:spPr/>
    </dgm:pt>
    <dgm:pt modelId="{5346BE33-6C96-4A24-A841-DD1093A4C144}" type="pres">
      <dgm:prSet presAssocID="{B59C090B-ED52-4408-B981-DF0D110289AF}" presName="tx1" presStyleLbl="revTx" presStyleIdx="3" presStyleCnt="4"/>
      <dgm:spPr/>
    </dgm:pt>
    <dgm:pt modelId="{0F973BED-4663-47CA-B330-CC3987844332}" type="pres">
      <dgm:prSet presAssocID="{B59C090B-ED52-4408-B981-DF0D110289AF}" presName="vert1" presStyleCnt="0"/>
      <dgm:spPr/>
    </dgm:pt>
  </dgm:ptLst>
  <dgm:cxnLst>
    <dgm:cxn modelId="{8832A416-BE1E-409E-9534-BDAF0F6ED8AC}" type="presOf" srcId="{D37F7036-CFB2-4DF4-95C8-77A928CAA63A}" destId="{2893D7E3-4DE5-4E86-8681-9F7657C00FFD}" srcOrd="0" destOrd="0" presId="urn:microsoft.com/office/officeart/2008/layout/LinedList"/>
    <dgm:cxn modelId="{E668E55E-1782-48E9-A95B-251C8ACE62CA}" srcId="{273ECEF3-DEE2-4EF2-BEC8-F570CED9A265}" destId="{B59C090B-ED52-4408-B981-DF0D110289AF}" srcOrd="3" destOrd="0" parTransId="{2C45B5C7-1973-42BA-A4DD-A8349EAF4358}" sibTransId="{777CAD6C-FF2C-45A1-B3DE-F0F9C3D1D3F2}"/>
    <dgm:cxn modelId="{556FF35E-A490-4443-80CC-9FC18CED9515}" type="presOf" srcId="{8FEFC0A0-2E37-4F5D-9E5C-FA7C41AA4F17}" destId="{235C63BF-518B-4849-9185-5476CA608DC1}" srcOrd="0" destOrd="0" presId="urn:microsoft.com/office/officeart/2008/layout/LinedList"/>
    <dgm:cxn modelId="{7B15884F-CCBE-461C-91BF-A45AA36E42D2}" srcId="{273ECEF3-DEE2-4EF2-BEC8-F570CED9A265}" destId="{1F422EF6-4565-4C16-830A-8FB7F9B4CE04}" srcOrd="2" destOrd="0" parTransId="{95C3CA95-2540-4113-A95A-BFFE92A8C83B}" sibTransId="{8F0A6C0B-9C29-4F24-B88D-7A4438D2FA5E}"/>
    <dgm:cxn modelId="{E8AA7D8B-3AC4-4388-BECB-8108018D068E}" type="presOf" srcId="{273ECEF3-DEE2-4EF2-BEC8-F570CED9A265}" destId="{F6AAEB23-0DE6-49EF-8F7B-3588B43BFC8B}" srcOrd="0" destOrd="0" presId="urn:microsoft.com/office/officeart/2008/layout/LinedList"/>
    <dgm:cxn modelId="{3DCD95CD-3E99-43DA-99E4-BF467B05FB6A}" type="presOf" srcId="{1F422EF6-4565-4C16-830A-8FB7F9B4CE04}" destId="{3AF3CDA1-70D1-4BE7-B631-C1CFA8D64C59}" srcOrd="0" destOrd="0" presId="urn:microsoft.com/office/officeart/2008/layout/LinedList"/>
    <dgm:cxn modelId="{DE3BA8D4-5B69-45F9-B18C-B54C5AEDA3C4}" type="presOf" srcId="{B59C090B-ED52-4408-B981-DF0D110289AF}" destId="{5346BE33-6C96-4A24-A841-DD1093A4C144}" srcOrd="0" destOrd="0" presId="urn:microsoft.com/office/officeart/2008/layout/LinedList"/>
    <dgm:cxn modelId="{121F60DC-E6E1-4558-8CB4-AC2FBF6DBC52}" srcId="{273ECEF3-DEE2-4EF2-BEC8-F570CED9A265}" destId="{D37F7036-CFB2-4DF4-95C8-77A928CAA63A}" srcOrd="1" destOrd="0" parTransId="{14A66221-8A15-45E4-B5DA-BA1977173125}" sibTransId="{F7B185B4-7A20-403A-862A-9F96275B7974}"/>
    <dgm:cxn modelId="{143C30EC-96AF-4D70-A9DF-777C00BDDF2F}" srcId="{273ECEF3-DEE2-4EF2-BEC8-F570CED9A265}" destId="{8FEFC0A0-2E37-4F5D-9E5C-FA7C41AA4F17}" srcOrd="0" destOrd="0" parTransId="{20C809F8-5E66-4EF9-9C33-F52EBE139D5F}" sibTransId="{AE9BBCE0-9242-4050-A9E2-D5DC0B2A451B}"/>
    <dgm:cxn modelId="{A78EFC96-02E3-4B15-B6F8-0EA4D5068F89}" type="presParOf" srcId="{F6AAEB23-0DE6-49EF-8F7B-3588B43BFC8B}" destId="{2A5011EF-CCB0-430E-BA90-E61B24F6051A}" srcOrd="0" destOrd="0" presId="urn:microsoft.com/office/officeart/2008/layout/LinedList"/>
    <dgm:cxn modelId="{3A68ADCE-E63F-4B57-A638-296FBD588B39}" type="presParOf" srcId="{F6AAEB23-0DE6-49EF-8F7B-3588B43BFC8B}" destId="{1DA18968-D046-4447-9FD2-2640B8459AD0}" srcOrd="1" destOrd="0" presId="urn:microsoft.com/office/officeart/2008/layout/LinedList"/>
    <dgm:cxn modelId="{BA2E00AD-3102-4676-86BF-2735D63560CD}" type="presParOf" srcId="{1DA18968-D046-4447-9FD2-2640B8459AD0}" destId="{235C63BF-518B-4849-9185-5476CA608DC1}" srcOrd="0" destOrd="0" presId="urn:microsoft.com/office/officeart/2008/layout/LinedList"/>
    <dgm:cxn modelId="{15B68CF5-31E0-4B9E-AB21-B6AE59A29F49}" type="presParOf" srcId="{1DA18968-D046-4447-9FD2-2640B8459AD0}" destId="{3C65ED49-8B7D-4FAA-9CAC-B2389ABC6967}" srcOrd="1" destOrd="0" presId="urn:microsoft.com/office/officeart/2008/layout/LinedList"/>
    <dgm:cxn modelId="{D766DFB9-9DF0-48FE-BF22-76BDA4060F13}" type="presParOf" srcId="{F6AAEB23-0DE6-49EF-8F7B-3588B43BFC8B}" destId="{8D93E203-3ECF-4025-821F-FBD6D0A46868}" srcOrd="2" destOrd="0" presId="urn:microsoft.com/office/officeart/2008/layout/LinedList"/>
    <dgm:cxn modelId="{E70B173D-6F2E-43F6-ADF2-3279EAAA26B3}" type="presParOf" srcId="{F6AAEB23-0DE6-49EF-8F7B-3588B43BFC8B}" destId="{AFD55BA9-24C0-419A-8E66-1724BC8A2BB6}" srcOrd="3" destOrd="0" presId="urn:microsoft.com/office/officeart/2008/layout/LinedList"/>
    <dgm:cxn modelId="{ED9737E7-C723-4B21-8829-FFB5689B050E}" type="presParOf" srcId="{AFD55BA9-24C0-419A-8E66-1724BC8A2BB6}" destId="{2893D7E3-4DE5-4E86-8681-9F7657C00FFD}" srcOrd="0" destOrd="0" presId="urn:microsoft.com/office/officeart/2008/layout/LinedList"/>
    <dgm:cxn modelId="{4CA84BAC-17E1-4391-89EC-FA24F3E859D0}" type="presParOf" srcId="{AFD55BA9-24C0-419A-8E66-1724BC8A2BB6}" destId="{AA9DCFFC-956A-4C74-8727-00F62BCF3E69}" srcOrd="1" destOrd="0" presId="urn:microsoft.com/office/officeart/2008/layout/LinedList"/>
    <dgm:cxn modelId="{015F516C-2F7A-4286-9FA2-9F2E11345D35}" type="presParOf" srcId="{F6AAEB23-0DE6-49EF-8F7B-3588B43BFC8B}" destId="{145BE410-660C-491B-BF96-40E40E2C4307}" srcOrd="4" destOrd="0" presId="urn:microsoft.com/office/officeart/2008/layout/LinedList"/>
    <dgm:cxn modelId="{A968D457-CA09-48A8-9162-60011B12E757}" type="presParOf" srcId="{F6AAEB23-0DE6-49EF-8F7B-3588B43BFC8B}" destId="{9EF6EC83-D41F-467A-B8CB-5D5EA7AA889E}" srcOrd="5" destOrd="0" presId="urn:microsoft.com/office/officeart/2008/layout/LinedList"/>
    <dgm:cxn modelId="{5546B80D-5282-415C-A517-DAC97E2AF206}" type="presParOf" srcId="{9EF6EC83-D41F-467A-B8CB-5D5EA7AA889E}" destId="{3AF3CDA1-70D1-4BE7-B631-C1CFA8D64C59}" srcOrd="0" destOrd="0" presId="urn:microsoft.com/office/officeart/2008/layout/LinedList"/>
    <dgm:cxn modelId="{FA442123-F3F1-46F4-9DFD-CC1EDDC58248}" type="presParOf" srcId="{9EF6EC83-D41F-467A-B8CB-5D5EA7AA889E}" destId="{F2449113-EB7E-436B-A527-C3289CBB8F4E}" srcOrd="1" destOrd="0" presId="urn:microsoft.com/office/officeart/2008/layout/LinedList"/>
    <dgm:cxn modelId="{2DE40639-5127-43CB-BA03-F428B97B54F1}" type="presParOf" srcId="{F6AAEB23-0DE6-49EF-8F7B-3588B43BFC8B}" destId="{4FEA520A-4214-4B1E-8D4D-3D668B5849D1}" srcOrd="6" destOrd="0" presId="urn:microsoft.com/office/officeart/2008/layout/LinedList"/>
    <dgm:cxn modelId="{A0991D24-5584-4CC6-8218-B68E34F7084B}" type="presParOf" srcId="{F6AAEB23-0DE6-49EF-8F7B-3588B43BFC8B}" destId="{725E1106-32BF-4276-B986-4668B32B1383}" srcOrd="7" destOrd="0" presId="urn:microsoft.com/office/officeart/2008/layout/LinedList"/>
    <dgm:cxn modelId="{E764973B-C8EF-4275-ADBE-A2FDA11BB265}" type="presParOf" srcId="{725E1106-32BF-4276-B986-4668B32B1383}" destId="{5346BE33-6C96-4A24-A841-DD1093A4C144}" srcOrd="0" destOrd="0" presId="urn:microsoft.com/office/officeart/2008/layout/LinedList"/>
    <dgm:cxn modelId="{D8388F4A-F1BC-4BC8-A087-A986D9209ABC}" type="presParOf" srcId="{725E1106-32BF-4276-B986-4668B32B1383}" destId="{0F973BED-4663-47CA-B330-CC398784433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73ECEF3-DEE2-4EF2-BEC8-F570CED9A26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FEFC0A0-2E37-4F5D-9E5C-FA7C41AA4F17}">
      <dgm:prSet/>
      <dgm:spPr/>
      <dgm:t>
        <a:bodyPr/>
        <a:lstStyle/>
        <a:p>
          <a:r>
            <a:rPr lang="en-US" b="1" dirty="0"/>
            <a:t>Recommendation:</a:t>
          </a:r>
          <a:r>
            <a:rPr lang="en-US" dirty="0"/>
            <a:t> </a:t>
          </a:r>
        </a:p>
      </dgm:t>
    </dgm:pt>
    <dgm:pt modelId="{20C809F8-5E66-4EF9-9C33-F52EBE139D5F}" type="parTrans" cxnId="{143C30EC-96AF-4D70-A9DF-777C00BDDF2F}">
      <dgm:prSet/>
      <dgm:spPr/>
      <dgm:t>
        <a:bodyPr/>
        <a:lstStyle/>
        <a:p>
          <a:endParaRPr lang="en-US"/>
        </a:p>
      </dgm:t>
    </dgm:pt>
    <dgm:pt modelId="{AE9BBCE0-9242-4050-A9E2-D5DC0B2A451B}" type="sibTrans" cxnId="{143C30EC-96AF-4D70-A9DF-777C00BDDF2F}">
      <dgm:prSet/>
      <dgm:spPr/>
      <dgm:t>
        <a:bodyPr/>
        <a:lstStyle/>
        <a:p>
          <a:endParaRPr lang="en-US"/>
        </a:p>
      </dgm:t>
    </dgm:pt>
    <dgm:pt modelId="{D37F7036-CFB2-4DF4-95C8-77A928CAA63A}">
      <dgm:prSet/>
      <dgm:spPr/>
      <dgm:t>
        <a:bodyPr/>
        <a:lstStyle/>
        <a:p>
          <a:r>
            <a:rPr lang="en-US" dirty="0"/>
            <a:t>•</a:t>
          </a:r>
          <a:r>
            <a:rPr lang="en-US" i="1" dirty="0"/>
            <a:t>	</a:t>
          </a:r>
          <a:r>
            <a:rPr lang="en-US" i="1" dirty="0">
              <a:solidFill>
                <a:srgbClr val="FF0000"/>
              </a:solidFill>
            </a:rPr>
            <a:t>Indication for revisional surgery after MBS varies among individual patients</a:t>
          </a:r>
          <a:r>
            <a:rPr lang="en-US" i="1" dirty="0"/>
            <a:t>, but may include insufficient weight loss, weight regain, insufficient remission of co-morbidities, and management of complications [e.g. gastroesophageal reflux].</a:t>
          </a:r>
          <a:endParaRPr lang="en-US" dirty="0"/>
        </a:p>
      </dgm:t>
    </dgm:pt>
    <dgm:pt modelId="{14A66221-8A15-45E4-B5DA-BA1977173125}" type="parTrans" cxnId="{121F60DC-E6E1-4558-8CB4-AC2FBF6DBC52}">
      <dgm:prSet/>
      <dgm:spPr/>
      <dgm:t>
        <a:bodyPr/>
        <a:lstStyle/>
        <a:p>
          <a:endParaRPr lang="en-US"/>
        </a:p>
      </dgm:t>
    </dgm:pt>
    <dgm:pt modelId="{F7B185B4-7A20-403A-862A-9F96275B7974}" type="sibTrans" cxnId="{121F60DC-E6E1-4558-8CB4-AC2FBF6DBC52}">
      <dgm:prSet/>
      <dgm:spPr/>
      <dgm:t>
        <a:bodyPr/>
        <a:lstStyle/>
        <a:p>
          <a:endParaRPr lang="en-US"/>
        </a:p>
      </dgm:t>
    </dgm:pt>
    <dgm:pt modelId="{B59C090B-ED52-4408-B981-DF0D110289AF}">
      <dgm:prSet/>
      <dgm:spPr/>
      <dgm:t>
        <a:bodyPr/>
        <a:lstStyle/>
        <a:p>
          <a:r>
            <a:rPr lang="en-US" b="1" dirty="0"/>
            <a:t>Grade of recommendation B</a:t>
          </a:r>
        </a:p>
      </dgm:t>
    </dgm:pt>
    <dgm:pt modelId="{2C45B5C7-1973-42BA-A4DD-A8349EAF4358}" type="parTrans" cxnId="{E668E55E-1782-48E9-A95B-251C8ACE62CA}">
      <dgm:prSet/>
      <dgm:spPr/>
      <dgm:t>
        <a:bodyPr/>
        <a:lstStyle/>
        <a:p>
          <a:endParaRPr lang="en-US"/>
        </a:p>
      </dgm:t>
    </dgm:pt>
    <dgm:pt modelId="{777CAD6C-FF2C-45A1-B3DE-F0F9C3D1D3F2}" type="sibTrans" cxnId="{E668E55E-1782-48E9-A95B-251C8ACE62CA}">
      <dgm:prSet/>
      <dgm:spPr/>
      <dgm:t>
        <a:bodyPr/>
        <a:lstStyle/>
        <a:p>
          <a:endParaRPr lang="en-US"/>
        </a:p>
      </dgm:t>
    </dgm:pt>
    <dgm:pt modelId="{1F422EF6-4565-4C16-830A-8FB7F9B4CE04}">
      <dgm:prSet/>
      <dgm:spPr/>
      <dgm:t>
        <a:bodyPr/>
        <a:lstStyle/>
        <a:p>
          <a:pPr>
            <a:buFont typeface="Symbol" panose="05050102010706020507" pitchFamily="18" charset="2"/>
            <a:buChar char=""/>
          </a:pPr>
          <a:r>
            <a:rPr lang="en-US" i="1" dirty="0"/>
            <a:t> </a:t>
          </a:r>
          <a:r>
            <a:rPr lang="en-US" b="1" dirty="0"/>
            <a:t>Level of Evidence 2b</a:t>
          </a:r>
          <a:endParaRPr lang="en-US" dirty="0"/>
        </a:p>
      </dgm:t>
    </dgm:pt>
    <dgm:pt modelId="{95C3CA95-2540-4113-A95A-BFFE92A8C83B}" type="parTrans" cxnId="{7B15884F-CCBE-461C-91BF-A45AA36E42D2}">
      <dgm:prSet/>
      <dgm:spPr/>
      <dgm:t>
        <a:bodyPr/>
        <a:lstStyle/>
        <a:p>
          <a:endParaRPr lang="en-US"/>
        </a:p>
      </dgm:t>
    </dgm:pt>
    <dgm:pt modelId="{8F0A6C0B-9C29-4F24-B88D-7A4438D2FA5E}" type="sibTrans" cxnId="{7B15884F-CCBE-461C-91BF-A45AA36E42D2}">
      <dgm:prSet/>
      <dgm:spPr/>
      <dgm:t>
        <a:bodyPr/>
        <a:lstStyle/>
        <a:p>
          <a:endParaRPr lang="en-US"/>
        </a:p>
      </dgm:t>
    </dgm:pt>
    <dgm:pt modelId="{2222BFC8-D794-48A2-8CE3-F1C200B45078}">
      <dgm:prSet/>
      <dgm:spPr/>
      <dgm:t>
        <a:bodyPr/>
        <a:lstStyle/>
        <a:p>
          <a:pPr>
            <a:buFont typeface="Symbol" panose="05050102010706020507" pitchFamily="18" charset="2"/>
            <a:buChar char=""/>
          </a:pPr>
          <a:r>
            <a:rPr lang="en-US" i="1" dirty="0"/>
            <a:t>Due to its complexity, revisional MBS may be associated with higher rates of perioperative complications. </a:t>
          </a:r>
          <a:endParaRPr lang="en-US" dirty="0"/>
        </a:p>
      </dgm:t>
    </dgm:pt>
    <dgm:pt modelId="{D287FE62-A7E7-4FA0-90B2-2171AB6C01F5}" type="parTrans" cxnId="{48010840-D7B7-4CB0-B60C-DF85EA4AA7DC}">
      <dgm:prSet/>
      <dgm:spPr/>
      <dgm:t>
        <a:bodyPr/>
        <a:lstStyle/>
        <a:p>
          <a:endParaRPr lang="en-US"/>
        </a:p>
      </dgm:t>
    </dgm:pt>
    <dgm:pt modelId="{6FA9E9D4-3FD7-43D1-BB0B-FBA98949B0D2}" type="sibTrans" cxnId="{48010840-D7B7-4CB0-B60C-DF85EA4AA7DC}">
      <dgm:prSet/>
      <dgm:spPr/>
      <dgm:t>
        <a:bodyPr/>
        <a:lstStyle/>
        <a:p>
          <a:endParaRPr lang="en-US"/>
        </a:p>
      </dgm:t>
    </dgm:pt>
    <dgm:pt modelId="{AACB5220-E7B3-427B-9179-D1A27EF0FC3B}">
      <dgm:prSet/>
      <dgm:spPr/>
      <dgm:t>
        <a:bodyPr/>
        <a:lstStyle/>
        <a:p>
          <a:pPr>
            <a:buFont typeface="Symbol" panose="05050102010706020507" pitchFamily="18" charset="2"/>
            <a:buChar char=""/>
          </a:pPr>
          <a:r>
            <a:rPr lang="en-US" i="1"/>
            <a:t>However</a:t>
          </a:r>
          <a:r>
            <a:rPr lang="en-US" i="1" dirty="0"/>
            <a:t>, revisional MBS induces satisfactory metabolic outcomes with acceptable rates of complications and mortality.</a:t>
          </a:r>
          <a:endParaRPr lang="en-US" dirty="0"/>
        </a:p>
      </dgm:t>
    </dgm:pt>
    <dgm:pt modelId="{561BAF84-C33C-484F-A4FA-8728A15D2F2E}" type="parTrans" cxnId="{92D8EFC3-9172-4862-8C13-018DFCE3D12F}">
      <dgm:prSet/>
      <dgm:spPr/>
      <dgm:t>
        <a:bodyPr/>
        <a:lstStyle/>
        <a:p>
          <a:endParaRPr lang="en-US"/>
        </a:p>
      </dgm:t>
    </dgm:pt>
    <dgm:pt modelId="{6975F59A-F6EF-40F1-B35D-99AA26EDE7F7}" type="sibTrans" cxnId="{92D8EFC3-9172-4862-8C13-018DFCE3D12F}">
      <dgm:prSet/>
      <dgm:spPr/>
      <dgm:t>
        <a:bodyPr/>
        <a:lstStyle/>
        <a:p>
          <a:endParaRPr lang="en-US"/>
        </a:p>
      </dgm:t>
    </dgm:pt>
    <dgm:pt modelId="{F6AAEB23-0DE6-49EF-8F7B-3588B43BFC8B}" type="pres">
      <dgm:prSet presAssocID="{273ECEF3-DEE2-4EF2-BEC8-F570CED9A265}" presName="vert0" presStyleCnt="0">
        <dgm:presLayoutVars>
          <dgm:dir/>
          <dgm:animOne val="branch"/>
          <dgm:animLvl val="lvl"/>
        </dgm:presLayoutVars>
      </dgm:prSet>
      <dgm:spPr/>
    </dgm:pt>
    <dgm:pt modelId="{2A5011EF-CCB0-430E-BA90-E61B24F6051A}" type="pres">
      <dgm:prSet presAssocID="{8FEFC0A0-2E37-4F5D-9E5C-FA7C41AA4F17}" presName="thickLine" presStyleLbl="alignNode1" presStyleIdx="0" presStyleCnt="6"/>
      <dgm:spPr/>
    </dgm:pt>
    <dgm:pt modelId="{1DA18968-D046-4447-9FD2-2640B8459AD0}" type="pres">
      <dgm:prSet presAssocID="{8FEFC0A0-2E37-4F5D-9E5C-FA7C41AA4F17}" presName="horz1" presStyleCnt="0"/>
      <dgm:spPr/>
    </dgm:pt>
    <dgm:pt modelId="{235C63BF-518B-4849-9185-5476CA608DC1}" type="pres">
      <dgm:prSet presAssocID="{8FEFC0A0-2E37-4F5D-9E5C-FA7C41AA4F17}" presName="tx1" presStyleLbl="revTx" presStyleIdx="0" presStyleCnt="6"/>
      <dgm:spPr/>
    </dgm:pt>
    <dgm:pt modelId="{3C65ED49-8B7D-4FAA-9CAC-B2389ABC6967}" type="pres">
      <dgm:prSet presAssocID="{8FEFC0A0-2E37-4F5D-9E5C-FA7C41AA4F17}" presName="vert1" presStyleCnt="0"/>
      <dgm:spPr/>
    </dgm:pt>
    <dgm:pt modelId="{8D93E203-3ECF-4025-821F-FBD6D0A46868}" type="pres">
      <dgm:prSet presAssocID="{D37F7036-CFB2-4DF4-95C8-77A928CAA63A}" presName="thickLine" presStyleLbl="alignNode1" presStyleIdx="1" presStyleCnt="6"/>
      <dgm:spPr/>
    </dgm:pt>
    <dgm:pt modelId="{AFD55BA9-24C0-419A-8E66-1724BC8A2BB6}" type="pres">
      <dgm:prSet presAssocID="{D37F7036-CFB2-4DF4-95C8-77A928CAA63A}" presName="horz1" presStyleCnt="0"/>
      <dgm:spPr/>
    </dgm:pt>
    <dgm:pt modelId="{2893D7E3-4DE5-4E86-8681-9F7657C00FFD}" type="pres">
      <dgm:prSet presAssocID="{D37F7036-CFB2-4DF4-95C8-77A928CAA63A}" presName="tx1" presStyleLbl="revTx" presStyleIdx="1" presStyleCnt="6"/>
      <dgm:spPr/>
    </dgm:pt>
    <dgm:pt modelId="{AA9DCFFC-956A-4C74-8727-00F62BCF3E69}" type="pres">
      <dgm:prSet presAssocID="{D37F7036-CFB2-4DF4-95C8-77A928CAA63A}" presName="vert1" presStyleCnt="0"/>
      <dgm:spPr/>
    </dgm:pt>
    <dgm:pt modelId="{8F0C52E3-A0C8-4CBC-A5A1-2F30533D21FE}" type="pres">
      <dgm:prSet presAssocID="{2222BFC8-D794-48A2-8CE3-F1C200B45078}" presName="thickLine" presStyleLbl="alignNode1" presStyleIdx="2" presStyleCnt="6"/>
      <dgm:spPr/>
    </dgm:pt>
    <dgm:pt modelId="{80677150-89E8-4F7C-AD03-11A958116C8A}" type="pres">
      <dgm:prSet presAssocID="{2222BFC8-D794-48A2-8CE3-F1C200B45078}" presName="horz1" presStyleCnt="0"/>
      <dgm:spPr/>
    </dgm:pt>
    <dgm:pt modelId="{016073A8-4802-4882-BA3D-3D371702A6E2}" type="pres">
      <dgm:prSet presAssocID="{2222BFC8-D794-48A2-8CE3-F1C200B45078}" presName="tx1" presStyleLbl="revTx" presStyleIdx="2" presStyleCnt="6"/>
      <dgm:spPr/>
    </dgm:pt>
    <dgm:pt modelId="{BBE915E6-C34C-4AF6-A715-05B6FDA7A9B1}" type="pres">
      <dgm:prSet presAssocID="{2222BFC8-D794-48A2-8CE3-F1C200B45078}" presName="vert1" presStyleCnt="0"/>
      <dgm:spPr/>
    </dgm:pt>
    <dgm:pt modelId="{4EFD7401-B7C1-449D-96F0-14100757C7F0}" type="pres">
      <dgm:prSet presAssocID="{AACB5220-E7B3-427B-9179-D1A27EF0FC3B}" presName="thickLine" presStyleLbl="alignNode1" presStyleIdx="3" presStyleCnt="6"/>
      <dgm:spPr/>
    </dgm:pt>
    <dgm:pt modelId="{484C56DA-1A15-4F54-A120-CA052151D4F5}" type="pres">
      <dgm:prSet presAssocID="{AACB5220-E7B3-427B-9179-D1A27EF0FC3B}" presName="horz1" presStyleCnt="0"/>
      <dgm:spPr/>
    </dgm:pt>
    <dgm:pt modelId="{99AAAB79-43AA-4865-9A6F-22B27DB0C1D7}" type="pres">
      <dgm:prSet presAssocID="{AACB5220-E7B3-427B-9179-D1A27EF0FC3B}" presName="tx1" presStyleLbl="revTx" presStyleIdx="3" presStyleCnt="6"/>
      <dgm:spPr/>
    </dgm:pt>
    <dgm:pt modelId="{BCE5BDC4-3304-477D-942E-3C4620669B44}" type="pres">
      <dgm:prSet presAssocID="{AACB5220-E7B3-427B-9179-D1A27EF0FC3B}" presName="vert1" presStyleCnt="0"/>
      <dgm:spPr/>
    </dgm:pt>
    <dgm:pt modelId="{145BE410-660C-491B-BF96-40E40E2C4307}" type="pres">
      <dgm:prSet presAssocID="{1F422EF6-4565-4C16-830A-8FB7F9B4CE04}" presName="thickLine" presStyleLbl="alignNode1" presStyleIdx="4" presStyleCnt="6"/>
      <dgm:spPr/>
    </dgm:pt>
    <dgm:pt modelId="{9EF6EC83-D41F-467A-B8CB-5D5EA7AA889E}" type="pres">
      <dgm:prSet presAssocID="{1F422EF6-4565-4C16-830A-8FB7F9B4CE04}" presName="horz1" presStyleCnt="0"/>
      <dgm:spPr/>
    </dgm:pt>
    <dgm:pt modelId="{3AF3CDA1-70D1-4BE7-B631-C1CFA8D64C59}" type="pres">
      <dgm:prSet presAssocID="{1F422EF6-4565-4C16-830A-8FB7F9B4CE04}" presName="tx1" presStyleLbl="revTx" presStyleIdx="4" presStyleCnt="6"/>
      <dgm:spPr/>
    </dgm:pt>
    <dgm:pt modelId="{F2449113-EB7E-436B-A527-C3289CBB8F4E}" type="pres">
      <dgm:prSet presAssocID="{1F422EF6-4565-4C16-830A-8FB7F9B4CE04}" presName="vert1" presStyleCnt="0"/>
      <dgm:spPr/>
    </dgm:pt>
    <dgm:pt modelId="{4FEA520A-4214-4B1E-8D4D-3D668B5849D1}" type="pres">
      <dgm:prSet presAssocID="{B59C090B-ED52-4408-B981-DF0D110289AF}" presName="thickLine" presStyleLbl="alignNode1" presStyleIdx="5" presStyleCnt="6"/>
      <dgm:spPr/>
    </dgm:pt>
    <dgm:pt modelId="{725E1106-32BF-4276-B986-4668B32B1383}" type="pres">
      <dgm:prSet presAssocID="{B59C090B-ED52-4408-B981-DF0D110289AF}" presName="horz1" presStyleCnt="0"/>
      <dgm:spPr/>
    </dgm:pt>
    <dgm:pt modelId="{5346BE33-6C96-4A24-A841-DD1093A4C144}" type="pres">
      <dgm:prSet presAssocID="{B59C090B-ED52-4408-B981-DF0D110289AF}" presName="tx1" presStyleLbl="revTx" presStyleIdx="5" presStyleCnt="6"/>
      <dgm:spPr/>
    </dgm:pt>
    <dgm:pt modelId="{0F973BED-4663-47CA-B330-CC3987844332}" type="pres">
      <dgm:prSet presAssocID="{B59C090B-ED52-4408-B981-DF0D110289AF}" presName="vert1" presStyleCnt="0"/>
      <dgm:spPr/>
    </dgm:pt>
  </dgm:ptLst>
  <dgm:cxnLst>
    <dgm:cxn modelId="{82F11809-D3D3-429A-A59E-6B818A1B2C10}" type="presOf" srcId="{2222BFC8-D794-48A2-8CE3-F1C200B45078}" destId="{016073A8-4802-4882-BA3D-3D371702A6E2}" srcOrd="0" destOrd="0" presId="urn:microsoft.com/office/officeart/2008/layout/LinedList"/>
    <dgm:cxn modelId="{8832A416-BE1E-409E-9534-BDAF0F6ED8AC}" type="presOf" srcId="{D37F7036-CFB2-4DF4-95C8-77A928CAA63A}" destId="{2893D7E3-4DE5-4E86-8681-9F7657C00FFD}" srcOrd="0" destOrd="0" presId="urn:microsoft.com/office/officeart/2008/layout/LinedList"/>
    <dgm:cxn modelId="{48010840-D7B7-4CB0-B60C-DF85EA4AA7DC}" srcId="{273ECEF3-DEE2-4EF2-BEC8-F570CED9A265}" destId="{2222BFC8-D794-48A2-8CE3-F1C200B45078}" srcOrd="2" destOrd="0" parTransId="{D287FE62-A7E7-4FA0-90B2-2171AB6C01F5}" sibTransId="{6FA9E9D4-3FD7-43D1-BB0B-FBA98949B0D2}"/>
    <dgm:cxn modelId="{E668E55E-1782-48E9-A95B-251C8ACE62CA}" srcId="{273ECEF3-DEE2-4EF2-BEC8-F570CED9A265}" destId="{B59C090B-ED52-4408-B981-DF0D110289AF}" srcOrd="5" destOrd="0" parTransId="{2C45B5C7-1973-42BA-A4DD-A8349EAF4358}" sibTransId="{777CAD6C-FF2C-45A1-B3DE-F0F9C3D1D3F2}"/>
    <dgm:cxn modelId="{556FF35E-A490-4443-80CC-9FC18CED9515}" type="presOf" srcId="{8FEFC0A0-2E37-4F5D-9E5C-FA7C41AA4F17}" destId="{235C63BF-518B-4849-9185-5476CA608DC1}" srcOrd="0" destOrd="0" presId="urn:microsoft.com/office/officeart/2008/layout/LinedList"/>
    <dgm:cxn modelId="{7B15884F-CCBE-461C-91BF-A45AA36E42D2}" srcId="{273ECEF3-DEE2-4EF2-BEC8-F570CED9A265}" destId="{1F422EF6-4565-4C16-830A-8FB7F9B4CE04}" srcOrd="4" destOrd="0" parTransId="{95C3CA95-2540-4113-A95A-BFFE92A8C83B}" sibTransId="{8F0A6C0B-9C29-4F24-B88D-7A4438D2FA5E}"/>
    <dgm:cxn modelId="{B8C65750-8A11-449E-823C-A02BFCF1142D}" type="presOf" srcId="{AACB5220-E7B3-427B-9179-D1A27EF0FC3B}" destId="{99AAAB79-43AA-4865-9A6F-22B27DB0C1D7}" srcOrd="0" destOrd="0" presId="urn:microsoft.com/office/officeart/2008/layout/LinedList"/>
    <dgm:cxn modelId="{E8AA7D8B-3AC4-4388-BECB-8108018D068E}" type="presOf" srcId="{273ECEF3-DEE2-4EF2-BEC8-F570CED9A265}" destId="{F6AAEB23-0DE6-49EF-8F7B-3588B43BFC8B}" srcOrd="0" destOrd="0" presId="urn:microsoft.com/office/officeart/2008/layout/LinedList"/>
    <dgm:cxn modelId="{92D8EFC3-9172-4862-8C13-018DFCE3D12F}" srcId="{273ECEF3-DEE2-4EF2-BEC8-F570CED9A265}" destId="{AACB5220-E7B3-427B-9179-D1A27EF0FC3B}" srcOrd="3" destOrd="0" parTransId="{561BAF84-C33C-484F-A4FA-8728A15D2F2E}" sibTransId="{6975F59A-F6EF-40F1-B35D-99AA26EDE7F7}"/>
    <dgm:cxn modelId="{3DCD95CD-3E99-43DA-99E4-BF467B05FB6A}" type="presOf" srcId="{1F422EF6-4565-4C16-830A-8FB7F9B4CE04}" destId="{3AF3CDA1-70D1-4BE7-B631-C1CFA8D64C59}" srcOrd="0" destOrd="0" presId="urn:microsoft.com/office/officeart/2008/layout/LinedList"/>
    <dgm:cxn modelId="{DE3BA8D4-5B69-45F9-B18C-B54C5AEDA3C4}" type="presOf" srcId="{B59C090B-ED52-4408-B981-DF0D110289AF}" destId="{5346BE33-6C96-4A24-A841-DD1093A4C144}" srcOrd="0" destOrd="0" presId="urn:microsoft.com/office/officeart/2008/layout/LinedList"/>
    <dgm:cxn modelId="{121F60DC-E6E1-4558-8CB4-AC2FBF6DBC52}" srcId="{273ECEF3-DEE2-4EF2-BEC8-F570CED9A265}" destId="{D37F7036-CFB2-4DF4-95C8-77A928CAA63A}" srcOrd="1" destOrd="0" parTransId="{14A66221-8A15-45E4-B5DA-BA1977173125}" sibTransId="{F7B185B4-7A20-403A-862A-9F96275B7974}"/>
    <dgm:cxn modelId="{143C30EC-96AF-4D70-A9DF-777C00BDDF2F}" srcId="{273ECEF3-DEE2-4EF2-BEC8-F570CED9A265}" destId="{8FEFC0A0-2E37-4F5D-9E5C-FA7C41AA4F17}" srcOrd="0" destOrd="0" parTransId="{20C809F8-5E66-4EF9-9C33-F52EBE139D5F}" sibTransId="{AE9BBCE0-9242-4050-A9E2-D5DC0B2A451B}"/>
    <dgm:cxn modelId="{A78EFC96-02E3-4B15-B6F8-0EA4D5068F89}" type="presParOf" srcId="{F6AAEB23-0DE6-49EF-8F7B-3588B43BFC8B}" destId="{2A5011EF-CCB0-430E-BA90-E61B24F6051A}" srcOrd="0" destOrd="0" presId="urn:microsoft.com/office/officeart/2008/layout/LinedList"/>
    <dgm:cxn modelId="{3A68ADCE-E63F-4B57-A638-296FBD588B39}" type="presParOf" srcId="{F6AAEB23-0DE6-49EF-8F7B-3588B43BFC8B}" destId="{1DA18968-D046-4447-9FD2-2640B8459AD0}" srcOrd="1" destOrd="0" presId="urn:microsoft.com/office/officeart/2008/layout/LinedList"/>
    <dgm:cxn modelId="{BA2E00AD-3102-4676-86BF-2735D63560CD}" type="presParOf" srcId="{1DA18968-D046-4447-9FD2-2640B8459AD0}" destId="{235C63BF-518B-4849-9185-5476CA608DC1}" srcOrd="0" destOrd="0" presId="urn:microsoft.com/office/officeart/2008/layout/LinedList"/>
    <dgm:cxn modelId="{15B68CF5-31E0-4B9E-AB21-B6AE59A29F49}" type="presParOf" srcId="{1DA18968-D046-4447-9FD2-2640B8459AD0}" destId="{3C65ED49-8B7D-4FAA-9CAC-B2389ABC6967}" srcOrd="1" destOrd="0" presId="urn:microsoft.com/office/officeart/2008/layout/LinedList"/>
    <dgm:cxn modelId="{D766DFB9-9DF0-48FE-BF22-76BDA4060F13}" type="presParOf" srcId="{F6AAEB23-0DE6-49EF-8F7B-3588B43BFC8B}" destId="{8D93E203-3ECF-4025-821F-FBD6D0A46868}" srcOrd="2" destOrd="0" presId="urn:microsoft.com/office/officeart/2008/layout/LinedList"/>
    <dgm:cxn modelId="{E70B173D-6F2E-43F6-ADF2-3279EAAA26B3}" type="presParOf" srcId="{F6AAEB23-0DE6-49EF-8F7B-3588B43BFC8B}" destId="{AFD55BA9-24C0-419A-8E66-1724BC8A2BB6}" srcOrd="3" destOrd="0" presId="urn:microsoft.com/office/officeart/2008/layout/LinedList"/>
    <dgm:cxn modelId="{ED9737E7-C723-4B21-8829-FFB5689B050E}" type="presParOf" srcId="{AFD55BA9-24C0-419A-8E66-1724BC8A2BB6}" destId="{2893D7E3-4DE5-4E86-8681-9F7657C00FFD}" srcOrd="0" destOrd="0" presId="urn:microsoft.com/office/officeart/2008/layout/LinedList"/>
    <dgm:cxn modelId="{4CA84BAC-17E1-4391-89EC-FA24F3E859D0}" type="presParOf" srcId="{AFD55BA9-24C0-419A-8E66-1724BC8A2BB6}" destId="{AA9DCFFC-956A-4C74-8727-00F62BCF3E69}" srcOrd="1" destOrd="0" presId="urn:microsoft.com/office/officeart/2008/layout/LinedList"/>
    <dgm:cxn modelId="{4FD75836-0745-479B-86DF-4D66E95994D9}" type="presParOf" srcId="{F6AAEB23-0DE6-49EF-8F7B-3588B43BFC8B}" destId="{8F0C52E3-A0C8-4CBC-A5A1-2F30533D21FE}" srcOrd="4" destOrd="0" presId="urn:microsoft.com/office/officeart/2008/layout/LinedList"/>
    <dgm:cxn modelId="{1376A42E-0431-43B1-9D6C-3E350DCED12D}" type="presParOf" srcId="{F6AAEB23-0DE6-49EF-8F7B-3588B43BFC8B}" destId="{80677150-89E8-4F7C-AD03-11A958116C8A}" srcOrd="5" destOrd="0" presId="urn:microsoft.com/office/officeart/2008/layout/LinedList"/>
    <dgm:cxn modelId="{1012C4B6-B3CC-478D-B0DD-F4C5649ABE19}" type="presParOf" srcId="{80677150-89E8-4F7C-AD03-11A958116C8A}" destId="{016073A8-4802-4882-BA3D-3D371702A6E2}" srcOrd="0" destOrd="0" presId="urn:microsoft.com/office/officeart/2008/layout/LinedList"/>
    <dgm:cxn modelId="{65F16D23-29FC-4CAB-8254-8B2CACA6F042}" type="presParOf" srcId="{80677150-89E8-4F7C-AD03-11A958116C8A}" destId="{BBE915E6-C34C-4AF6-A715-05B6FDA7A9B1}" srcOrd="1" destOrd="0" presId="urn:microsoft.com/office/officeart/2008/layout/LinedList"/>
    <dgm:cxn modelId="{27909835-62B0-4923-9399-1B42763C0CD9}" type="presParOf" srcId="{F6AAEB23-0DE6-49EF-8F7B-3588B43BFC8B}" destId="{4EFD7401-B7C1-449D-96F0-14100757C7F0}" srcOrd="6" destOrd="0" presId="urn:microsoft.com/office/officeart/2008/layout/LinedList"/>
    <dgm:cxn modelId="{3F0A867E-A0EE-474B-9865-85BAFCAD379A}" type="presParOf" srcId="{F6AAEB23-0DE6-49EF-8F7B-3588B43BFC8B}" destId="{484C56DA-1A15-4F54-A120-CA052151D4F5}" srcOrd="7" destOrd="0" presId="urn:microsoft.com/office/officeart/2008/layout/LinedList"/>
    <dgm:cxn modelId="{3C2124E1-ED06-4914-B482-E284E728DFAA}" type="presParOf" srcId="{484C56DA-1A15-4F54-A120-CA052151D4F5}" destId="{99AAAB79-43AA-4865-9A6F-22B27DB0C1D7}" srcOrd="0" destOrd="0" presId="urn:microsoft.com/office/officeart/2008/layout/LinedList"/>
    <dgm:cxn modelId="{5875334E-BFD2-4DDB-AA73-F42D8F6737B5}" type="presParOf" srcId="{484C56DA-1A15-4F54-A120-CA052151D4F5}" destId="{BCE5BDC4-3304-477D-942E-3C4620669B44}" srcOrd="1" destOrd="0" presId="urn:microsoft.com/office/officeart/2008/layout/LinedList"/>
    <dgm:cxn modelId="{015F516C-2F7A-4286-9FA2-9F2E11345D35}" type="presParOf" srcId="{F6AAEB23-0DE6-49EF-8F7B-3588B43BFC8B}" destId="{145BE410-660C-491B-BF96-40E40E2C4307}" srcOrd="8" destOrd="0" presId="urn:microsoft.com/office/officeart/2008/layout/LinedList"/>
    <dgm:cxn modelId="{A968D457-CA09-48A8-9162-60011B12E757}" type="presParOf" srcId="{F6AAEB23-0DE6-49EF-8F7B-3588B43BFC8B}" destId="{9EF6EC83-D41F-467A-B8CB-5D5EA7AA889E}" srcOrd="9" destOrd="0" presId="urn:microsoft.com/office/officeart/2008/layout/LinedList"/>
    <dgm:cxn modelId="{5546B80D-5282-415C-A517-DAC97E2AF206}" type="presParOf" srcId="{9EF6EC83-D41F-467A-B8CB-5D5EA7AA889E}" destId="{3AF3CDA1-70D1-4BE7-B631-C1CFA8D64C59}" srcOrd="0" destOrd="0" presId="urn:microsoft.com/office/officeart/2008/layout/LinedList"/>
    <dgm:cxn modelId="{FA442123-F3F1-46F4-9DFD-CC1EDDC58248}" type="presParOf" srcId="{9EF6EC83-D41F-467A-B8CB-5D5EA7AA889E}" destId="{F2449113-EB7E-436B-A527-C3289CBB8F4E}" srcOrd="1" destOrd="0" presId="urn:microsoft.com/office/officeart/2008/layout/LinedList"/>
    <dgm:cxn modelId="{2DE40639-5127-43CB-BA03-F428B97B54F1}" type="presParOf" srcId="{F6AAEB23-0DE6-49EF-8F7B-3588B43BFC8B}" destId="{4FEA520A-4214-4B1E-8D4D-3D668B5849D1}" srcOrd="10" destOrd="0" presId="urn:microsoft.com/office/officeart/2008/layout/LinedList"/>
    <dgm:cxn modelId="{A0991D24-5584-4CC6-8218-B68E34F7084B}" type="presParOf" srcId="{F6AAEB23-0DE6-49EF-8F7B-3588B43BFC8B}" destId="{725E1106-32BF-4276-B986-4668B32B1383}" srcOrd="11" destOrd="0" presId="urn:microsoft.com/office/officeart/2008/layout/LinedList"/>
    <dgm:cxn modelId="{E764973B-C8EF-4275-ADBE-A2FDA11BB265}" type="presParOf" srcId="{725E1106-32BF-4276-B986-4668B32B1383}" destId="{5346BE33-6C96-4A24-A841-DD1093A4C144}" srcOrd="0" destOrd="0" presId="urn:microsoft.com/office/officeart/2008/layout/LinedList"/>
    <dgm:cxn modelId="{D8388F4A-F1BC-4BC8-A087-A986D9209ABC}" type="presParOf" srcId="{725E1106-32BF-4276-B986-4668B32B1383}" destId="{0F973BED-4663-47CA-B330-CC398784433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DB1025-64A0-4CA2-A32D-B117EAA73405}"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AF4FBA1F-1E29-42DF-AE7E-FDFF2030F847}">
      <dgm:prSet custT="1"/>
      <dgm:spPr/>
      <dgm:t>
        <a:bodyPr/>
        <a:lstStyle/>
        <a:p>
          <a:r>
            <a:rPr lang="en-US" sz="2400" i="1" dirty="0"/>
            <a:t>Clinical obesity in </a:t>
          </a:r>
          <a:r>
            <a:rPr lang="en-US" sz="2400" b="1" i="1" dirty="0"/>
            <a:t>the Asian population </a:t>
          </a:r>
          <a:r>
            <a:rPr lang="en-US" sz="2400" i="1" dirty="0"/>
            <a:t>is recognized in individuals with BMI &gt;25 kg/m</a:t>
          </a:r>
          <a:r>
            <a:rPr lang="en-US" sz="2400" i="1" baseline="30000" dirty="0"/>
            <a:t>2</a:t>
          </a:r>
          <a:endParaRPr lang="en-US" sz="2400" dirty="0"/>
        </a:p>
      </dgm:t>
    </dgm:pt>
    <dgm:pt modelId="{AC798F90-5A27-4E4A-BC72-70A924BA4ACD}" type="parTrans" cxnId="{C6131E4B-6CD4-4A41-9947-FE8DE48DD586}">
      <dgm:prSet/>
      <dgm:spPr/>
      <dgm:t>
        <a:bodyPr/>
        <a:lstStyle/>
        <a:p>
          <a:endParaRPr lang="en-US"/>
        </a:p>
      </dgm:t>
    </dgm:pt>
    <dgm:pt modelId="{6E14BDB5-684F-4FE3-BAEE-9F61BC6D8ED5}" type="sibTrans" cxnId="{C6131E4B-6CD4-4A41-9947-FE8DE48DD586}">
      <dgm:prSet/>
      <dgm:spPr/>
      <dgm:t>
        <a:bodyPr/>
        <a:lstStyle/>
        <a:p>
          <a:endParaRPr lang="en-US"/>
        </a:p>
      </dgm:t>
    </dgm:pt>
    <dgm:pt modelId="{A72EA4DF-6549-4779-AB32-A02DAF3DE102}">
      <dgm:prSet custT="1"/>
      <dgm:spPr/>
      <dgm:t>
        <a:bodyPr/>
        <a:lstStyle/>
        <a:p>
          <a:r>
            <a:rPr lang="en-US" sz="2000" b="1" i="1" dirty="0"/>
            <a:t>Children and adolescents </a:t>
          </a:r>
          <a:r>
            <a:rPr lang="en-US" sz="1800" i="1" dirty="0"/>
            <a:t>with BMI &gt;120% of the 95th percentile and a major co-morbidity, or a BMI &gt;140% of the 95th percentile, should be considered for MBS after evaluation by a multidisciplinary team in a specialty center</a:t>
          </a:r>
          <a:endParaRPr lang="en-US" sz="1800" dirty="0"/>
        </a:p>
      </dgm:t>
    </dgm:pt>
    <dgm:pt modelId="{E18C0A2C-729C-4F92-B797-6CE227CE69F5}" type="parTrans" cxnId="{C7187DAA-A0C8-45B3-AA2B-8E05FD4D2607}">
      <dgm:prSet/>
      <dgm:spPr/>
      <dgm:t>
        <a:bodyPr/>
        <a:lstStyle/>
        <a:p>
          <a:endParaRPr lang="en-US"/>
        </a:p>
      </dgm:t>
    </dgm:pt>
    <dgm:pt modelId="{EF34787B-763A-4AFA-A4E4-3A40715554A0}" type="sibTrans" cxnId="{C7187DAA-A0C8-45B3-AA2B-8E05FD4D2607}">
      <dgm:prSet/>
      <dgm:spPr/>
      <dgm:t>
        <a:bodyPr/>
        <a:lstStyle/>
        <a:p>
          <a:endParaRPr lang="en-US"/>
        </a:p>
      </dgm:t>
    </dgm:pt>
    <dgm:pt modelId="{0A9FAABE-B4CD-4001-BC61-C77B560E0C89}" type="pres">
      <dgm:prSet presAssocID="{37DB1025-64A0-4CA2-A32D-B117EAA73405}" presName="vert0" presStyleCnt="0">
        <dgm:presLayoutVars>
          <dgm:dir/>
          <dgm:animOne val="branch"/>
          <dgm:animLvl val="lvl"/>
        </dgm:presLayoutVars>
      </dgm:prSet>
      <dgm:spPr/>
    </dgm:pt>
    <dgm:pt modelId="{7455BBA7-20F5-4446-A076-DD9AE47A30CA}" type="pres">
      <dgm:prSet presAssocID="{AF4FBA1F-1E29-42DF-AE7E-FDFF2030F847}" presName="thickLine" presStyleLbl="alignNode1" presStyleIdx="0" presStyleCnt="2"/>
      <dgm:spPr/>
    </dgm:pt>
    <dgm:pt modelId="{5329D39D-6F59-4949-ADBA-A64173B1CE90}" type="pres">
      <dgm:prSet presAssocID="{AF4FBA1F-1E29-42DF-AE7E-FDFF2030F847}" presName="horz1" presStyleCnt="0"/>
      <dgm:spPr/>
    </dgm:pt>
    <dgm:pt modelId="{263AFA61-19A7-4F9E-80D9-A56FB5A2A214}" type="pres">
      <dgm:prSet presAssocID="{AF4FBA1F-1E29-42DF-AE7E-FDFF2030F847}" presName="tx1" presStyleLbl="revTx" presStyleIdx="0" presStyleCnt="2"/>
      <dgm:spPr/>
    </dgm:pt>
    <dgm:pt modelId="{DB4C3259-BE7F-4D62-9FB8-FC104C99F32D}" type="pres">
      <dgm:prSet presAssocID="{AF4FBA1F-1E29-42DF-AE7E-FDFF2030F847}" presName="vert1" presStyleCnt="0"/>
      <dgm:spPr/>
    </dgm:pt>
    <dgm:pt modelId="{CE6C68A8-C322-4FF1-AE04-DE517CA12D72}" type="pres">
      <dgm:prSet presAssocID="{A72EA4DF-6549-4779-AB32-A02DAF3DE102}" presName="thickLine" presStyleLbl="alignNode1" presStyleIdx="1" presStyleCnt="2"/>
      <dgm:spPr/>
    </dgm:pt>
    <dgm:pt modelId="{2BB8530E-AADE-4982-A1C9-28999255B98B}" type="pres">
      <dgm:prSet presAssocID="{A72EA4DF-6549-4779-AB32-A02DAF3DE102}" presName="horz1" presStyleCnt="0"/>
      <dgm:spPr/>
    </dgm:pt>
    <dgm:pt modelId="{28CAC652-EE9D-45DA-9C3D-14C0810F3562}" type="pres">
      <dgm:prSet presAssocID="{A72EA4DF-6549-4779-AB32-A02DAF3DE102}" presName="tx1" presStyleLbl="revTx" presStyleIdx="1" presStyleCnt="2"/>
      <dgm:spPr/>
    </dgm:pt>
    <dgm:pt modelId="{9FA60EC1-CF70-4C2A-B1AD-AC345993D64C}" type="pres">
      <dgm:prSet presAssocID="{A72EA4DF-6549-4779-AB32-A02DAF3DE102}" presName="vert1" presStyleCnt="0"/>
      <dgm:spPr/>
    </dgm:pt>
  </dgm:ptLst>
  <dgm:cxnLst>
    <dgm:cxn modelId="{8EE58018-68DE-43EE-89F5-DE099A7F7BB5}" type="presOf" srcId="{37DB1025-64A0-4CA2-A32D-B117EAA73405}" destId="{0A9FAABE-B4CD-4001-BC61-C77B560E0C89}" srcOrd="0" destOrd="0" presId="urn:microsoft.com/office/officeart/2008/layout/LinedList"/>
    <dgm:cxn modelId="{25559066-B7E0-4698-967B-5C713542B148}" type="presOf" srcId="{A72EA4DF-6549-4779-AB32-A02DAF3DE102}" destId="{28CAC652-EE9D-45DA-9C3D-14C0810F3562}" srcOrd="0" destOrd="0" presId="urn:microsoft.com/office/officeart/2008/layout/LinedList"/>
    <dgm:cxn modelId="{C6131E4B-6CD4-4A41-9947-FE8DE48DD586}" srcId="{37DB1025-64A0-4CA2-A32D-B117EAA73405}" destId="{AF4FBA1F-1E29-42DF-AE7E-FDFF2030F847}" srcOrd="0" destOrd="0" parTransId="{AC798F90-5A27-4E4A-BC72-70A924BA4ACD}" sibTransId="{6E14BDB5-684F-4FE3-BAEE-9F61BC6D8ED5}"/>
    <dgm:cxn modelId="{248896A3-7D76-4FA6-8B10-3DB52094BF86}" type="presOf" srcId="{AF4FBA1F-1E29-42DF-AE7E-FDFF2030F847}" destId="{263AFA61-19A7-4F9E-80D9-A56FB5A2A214}" srcOrd="0" destOrd="0" presId="urn:microsoft.com/office/officeart/2008/layout/LinedList"/>
    <dgm:cxn modelId="{C7187DAA-A0C8-45B3-AA2B-8E05FD4D2607}" srcId="{37DB1025-64A0-4CA2-A32D-B117EAA73405}" destId="{A72EA4DF-6549-4779-AB32-A02DAF3DE102}" srcOrd="1" destOrd="0" parTransId="{E18C0A2C-729C-4F92-B797-6CE227CE69F5}" sibTransId="{EF34787B-763A-4AFA-A4E4-3A40715554A0}"/>
    <dgm:cxn modelId="{B7A51F2D-C37D-4739-8B20-F62E499A95C1}" type="presParOf" srcId="{0A9FAABE-B4CD-4001-BC61-C77B560E0C89}" destId="{7455BBA7-20F5-4446-A076-DD9AE47A30CA}" srcOrd="0" destOrd="0" presId="urn:microsoft.com/office/officeart/2008/layout/LinedList"/>
    <dgm:cxn modelId="{9BB9C19D-BAAE-4D5E-AE26-55FF8D7C05FE}" type="presParOf" srcId="{0A9FAABE-B4CD-4001-BC61-C77B560E0C89}" destId="{5329D39D-6F59-4949-ADBA-A64173B1CE90}" srcOrd="1" destOrd="0" presId="urn:microsoft.com/office/officeart/2008/layout/LinedList"/>
    <dgm:cxn modelId="{F8DE1C62-8B27-42ED-9180-F961B244A5AB}" type="presParOf" srcId="{5329D39D-6F59-4949-ADBA-A64173B1CE90}" destId="{263AFA61-19A7-4F9E-80D9-A56FB5A2A214}" srcOrd="0" destOrd="0" presId="urn:microsoft.com/office/officeart/2008/layout/LinedList"/>
    <dgm:cxn modelId="{09711D64-F5E8-46E8-8650-B70FEF61AF6C}" type="presParOf" srcId="{5329D39D-6F59-4949-ADBA-A64173B1CE90}" destId="{DB4C3259-BE7F-4D62-9FB8-FC104C99F32D}" srcOrd="1" destOrd="0" presId="urn:microsoft.com/office/officeart/2008/layout/LinedList"/>
    <dgm:cxn modelId="{D3E36A9A-B9EC-48A9-9075-B8B261EA0CAF}" type="presParOf" srcId="{0A9FAABE-B4CD-4001-BC61-C77B560E0C89}" destId="{CE6C68A8-C322-4FF1-AE04-DE517CA12D72}" srcOrd="2" destOrd="0" presId="urn:microsoft.com/office/officeart/2008/layout/LinedList"/>
    <dgm:cxn modelId="{3CB7A8AB-6084-4FE5-BC48-0B5E5B5C8CA9}" type="presParOf" srcId="{0A9FAABE-B4CD-4001-BC61-C77B560E0C89}" destId="{2BB8530E-AADE-4982-A1C9-28999255B98B}" srcOrd="3" destOrd="0" presId="urn:microsoft.com/office/officeart/2008/layout/LinedList"/>
    <dgm:cxn modelId="{72D84461-277F-4844-8C33-9FFBB151CF47}" type="presParOf" srcId="{2BB8530E-AADE-4982-A1C9-28999255B98B}" destId="{28CAC652-EE9D-45DA-9C3D-14C0810F3562}" srcOrd="0" destOrd="0" presId="urn:microsoft.com/office/officeart/2008/layout/LinedList"/>
    <dgm:cxn modelId="{CC663DB1-9718-4628-A6DE-C8AD6C0B7648}" type="presParOf" srcId="{2BB8530E-AADE-4982-A1C9-28999255B98B}" destId="{9FA60EC1-CF70-4C2A-B1AD-AC345993D64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A17B75-AEA6-4397-A179-4A59CEFB52AB}"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556CAB1-23FB-432A-82B7-074AB12C1A38}">
      <dgm:prSet/>
      <dgm:spPr/>
      <dgm:t>
        <a:bodyPr/>
        <a:lstStyle/>
        <a:p>
          <a:r>
            <a:rPr lang="en-US" i="1" dirty="0"/>
            <a:t>There is </a:t>
          </a:r>
          <a:r>
            <a:rPr lang="en-US" b="1" i="1" dirty="0"/>
            <a:t>no </a:t>
          </a:r>
          <a:r>
            <a:rPr lang="en-US" i="1" dirty="0"/>
            <a:t>evidence to support an </a:t>
          </a:r>
          <a:r>
            <a:rPr lang="en-US" b="1" i="1" dirty="0"/>
            <a:t>age limit </a:t>
          </a:r>
          <a:r>
            <a:rPr lang="en-US" i="1" dirty="0"/>
            <a:t>on patients seeking MBS, but careful selection that includes assessment of frailty is recommended</a:t>
          </a:r>
          <a:endParaRPr lang="en-US" dirty="0"/>
        </a:p>
      </dgm:t>
    </dgm:pt>
    <dgm:pt modelId="{FB7CEF9C-479C-405C-A2FB-DB0D60EDC3A9}" type="parTrans" cxnId="{CD5F199A-7722-4ACD-88C8-0C38A8D7C3E0}">
      <dgm:prSet/>
      <dgm:spPr/>
      <dgm:t>
        <a:bodyPr/>
        <a:lstStyle/>
        <a:p>
          <a:endParaRPr lang="en-US"/>
        </a:p>
      </dgm:t>
    </dgm:pt>
    <dgm:pt modelId="{B7224C97-D8F5-4ED9-8BCB-E7091676CBB9}" type="sibTrans" cxnId="{CD5F199A-7722-4ACD-88C8-0C38A8D7C3E0}">
      <dgm:prSet/>
      <dgm:spPr/>
      <dgm:t>
        <a:bodyPr/>
        <a:lstStyle/>
        <a:p>
          <a:endParaRPr lang="en-US"/>
        </a:p>
      </dgm:t>
    </dgm:pt>
    <dgm:pt modelId="{1C64AE29-2062-4105-85CB-94E8D578457E}">
      <dgm:prSet/>
      <dgm:spPr/>
      <dgm:t>
        <a:bodyPr/>
        <a:lstStyle/>
        <a:p>
          <a:r>
            <a:rPr lang="en-US" i="1" dirty="0"/>
            <a:t>Studies failed to demonstrate a significant difference in perioperative complications, length of Obesity Surgery stay, 30-day mortality, or long-term outcomes after MBS when individuals with BMI &gt;60 kg/m</a:t>
          </a:r>
          <a:r>
            <a:rPr lang="en-US" i="1" baseline="30000" dirty="0"/>
            <a:t>2</a:t>
          </a:r>
          <a:r>
            <a:rPr lang="en-US" i="1" dirty="0"/>
            <a:t> were compared with those with BMI &lt;60 kg/m</a:t>
          </a:r>
          <a:r>
            <a:rPr lang="en-US" i="1" baseline="30000" dirty="0"/>
            <a:t>2</a:t>
          </a:r>
          <a:r>
            <a:rPr lang="en-US" i="1" dirty="0"/>
            <a:t> </a:t>
          </a:r>
          <a:endParaRPr lang="en-US" dirty="0"/>
        </a:p>
      </dgm:t>
    </dgm:pt>
    <dgm:pt modelId="{2F3DBF9F-8F9F-4ACE-8B64-155D7337548C}" type="parTrans" cxnId="{4D43B4BD-1201-4216-9CEF-299951850477}">
      <dgm:prSet/>
      <dgm:spPr/>
      <dgm:t>
        <a:bodyPr/>
        <a:lstStyle/>
        <a:p>
          <a:endParaRPr lang="en-US"/>
        </a:p>
      </dgm:t>
    </dgm:pt>
    <dgm:pt modelId="{F7B23721-8CCA-434C-8608-E83F967088C0}" type="sibTrans" cxnId="{4D43B4BD-1201-4216-9CEF-299951850477}">
      <dgm:prSet/>
      <dgm:spPr/>
      <dgm:t>
        <a:bodyPr/>
        <a:lstStyle/>
        <a:p>
          <a:endParaRPr lang="en-US"/>
        </a:p>
      </dgm:t>
    </dgm:pt>
    <dgm:pt modelId="{51CAB6D5-DBB9-48CF-98F7-6E1898C9E52C}">
      <dgm:prSet/>
      <dgm:spPr/>
      <dgm:t>
        <a:bodyPr/>
        <a:lstStyle/>
        <a:p>
          <a:r>
            <a:rPr lang="en-US" i="1" dirty="0"/>
            <a:t>Furthermore, studies have shown that </a:t>
          </a:r>
          <a:r>
            <a:rPr lang="en-US" b="1" i="1" dirty="0"/>
            <a:t>MBS can be performed safely in patients with BMI &gt;70 kg/m</a:t>
          </a:r>
          <a:r>
            <a:rPr lang="en-US" b="1" i="1" baseline="30000" dirty="0"/>
            <a:t>2</a:t>
          </a:r>
          <a:endParaRPr lang="en-US" b="1" dirty="0"/>
        </a:p>
      </dgm:t>
    </dgm:pt>
    <dgm:pt modelId="{BC2B7FD4-46D8-403C-B880-10C4CF0BD825}" type="parTrans" cxnId="{41D07728-AAF6-48A4-934F-1B27B0FB8032}">
      <dgm:prSet/>
      <dgm:spPr/>
      <dgm:t>
        <a:bodyPr/>
        <a:lstStyle/>
        <a:p>
          <a:endParaRPr lang="en-US"/>
        </a:p>
      </dgm:t>
    </dgm:pt>
    <dgm:pt modelId="{9DEADA27-595D-4A47-9A78-6ED010B0E92A}" type="sibTrans" cxnId="{41D07728-AAF6-48A4-934F-1B27B0FB8032}">
      <dgm:prSet/>
      <dgm:spPr/>
      <dgm:t>
        <a:bodyPr/>
        <a:lstStyle/>
        <a:p>
          <a:endParaRPr lang="en-US"/>
        </a:p>
      </dgm:t>
    </dgm:pt>
    <dgm:pt modelId="{B8625ACC-1F3F-48ED-B218-C64CA3BCB89F}" type="pres">
      <dgm:prSet presAssocID="{E5A17B75-AEA6-4397-A179-4A59CEFB52AB}" presName="vert0" presStyleCnt="0">
        <dgm:presLayoutVars>
          <dgm:dir/>
          <dgm:animOne val="branch"/>
          <dgm:animLvl val="lvl"/>
        </dgm:presLayoutVars>
      </dgm:prSet>
      <dgm:spPr/>
    </dgm:pt>
    <dgm:pt modelId="{B0BFD081-D78D-442E-850D-67B074128ACE}" type="pres">
      <dgm:prSet presAssocID="{2556CAB1-23FB-432A-82B7-074AB12C1A38}" presName="thickLine" presStyleLbl="alignNode1" presStyleIdx="0" presStyleCnt="3"/>
      <dgm:spPr/>
    </dgm:pt>
    <dgm:pt modelId="{4ADD58A8-18E6-4E14-88E8-EACACF0E8848}" type="pres">
      <dgm:prSet presAssocID="{2556CAB1-23FB-432A-82B7-074AB12C1A38}" presName="horz1" presStyleCnt="0"/>
      <dgm:spPr/>
    </dgm:pt>
    <dgm:pt modelId="{C8CB6C16-FE02-451B-BAD3-CF45549FA623}" type="pres">
      <dgm:prSet presAssocID="{2556CAB1-23FB-432A-82B7-074AB12C1A38}" presName="tx1" presStyleLbl="revTx" presStyleIdx="0" presStyleCnt="3"/>
      <dgm:spPr/>
    </dgm:pt>
    <dgm:pt modelId="{7337B1DA-18DE-49DE-B199-E2E974A3ABC0}" type="pres">
      <dgm:prSet presAssocID="{2556CAB1-23FB-432A-82B7-074AB12C1A38}" presName="vert1" presStyleCnt="0"/>
      <dgm:spPr/>
    </dgm:pt>
    <dgm:pt modelId="{97F42043-055D-4FB5-A341-79A38276054E}" type="pres">
      <dgm:prSet presAssocID="{1C64AE29-2062-4105-85CB-94E8D578457E}" presName="thickLine" presStyleLbl="alignNode1" presStyleIdx="1" presStyleCnt="3"/>
      <dgm:spPr/>
    </dgm:pt>
    <dgm:pt modelId="{BBAE1AF5-0B8F-42B2-85C6-DA1F1DF3776D}" type="pres">
      <dgm:prSet presAssocID="{1C64AE29-2062-4105-85CB-94E8D578457E}" presName="horz1" presStyleCnt="0"/>
      <dgm:spPr/>
    </dgm:pt>
    <dgm:pt modelId="{BDF25FF2-EA95-4F8E-AEFC-05F6F8A5C577}" type="pres">
      <dgm:prSet presAssocID="{1C64AE29-2062-4105-85CB-94E8D578457E}" presName="tx1" presStyleLbl="revTx" presStyleIdx="1" presStyleCnt="3"/>
      <dgm:spPr/>
    </dgm:pt>
    <dgm:pt modelId="{790B3371-25D2-4B00-9AAB-137CFDE0CE6E}" type="pres">
      <dgm:prSet presAssocID="{1C64AE29-2062-4105-85CB-94E8D578457E}" presName="vert1" presStyleCnt="0"/>
      <dgm:spPr/>
    </dgm:pt>
    <dgm:pt modelId="{AE61777E-E5CC-4FE5-A5A1-95EB3D8B0B7D}" type="pres">
      <dgm:prSet presAssocID="{51CAB6D5-DBB9-48CF-98F7-6E1898C9E52C}" presName="thickLine" presStyleLbl="alignNode1" presStyleIdx="2" presStyleCnt="3"/>
      <dgm:spPr/>
    </dgm:pt>
    <dgm:pt modelId="{A9297D74-6212-4E3A-AAD4-1EB678086A09}" type="pres">
      <dgm:prSet presAssocID="{51CAB6D5-DBB9-48CF-98F7-6E1898C9E52C}" presName="horz1" presStyleCnt="0"/>
      <dgm:spPr/>
    </dgm:pt>
    <dgm:pt modelId="{D4027229-D504-44DD-A709-72B89A7BE2E5}" type="pres">
      <dgm:prSet presAssocID="{51CAB6D5-DBB9-48CF-98F7-6E1898C9E52C}" presName="tx1" presStyleLbl="revTx" presStyleIdx="2" presStyleCnt="3"/>
      <dgm:spPr/>
    </dgm:pt>
    <dgm:pt modelId="{BC58F560-E5A1-47EB-B829-6E2ED3024E68}" type="pres">
      <dgm:prSet presAssocID="{51CAB6D5-DBB9-48CF-98F7-6E1898C9E52C}" presName="vert1" presStyleCnt="0"/>
      <dgm:spPr/>
    </dgm:pt>
  </dgm:ptLst>
  <dgm:cxnLst>
    <dgm:cxn modelId="{BEB1D90F-7EA4-437B-9100-01105C4AAEC4}" type="presOf" srcId="{1C64AE29-2062-4105-85CB-94E8D578457E}" destId="{BDF25FF2-EA95-4F8E-AEFC-05F6F8A5C577}" srcOrd="0" destOrd="0" presId="urn:microsoft.com/office/officeart/2008/layout/LinedList"/>
    <dgm:cxn modelId="{41D07728-AAF6-48A4-934F-1B27B0FB8032}" srcId="{E5A17B75-AEA6-4397-A179-4A59CEFB52AB}" destId="{51CAB6D5-DBB9-48CF-98F7-6E1898C9E52C}" srcOrd="2" destOrd="0" parTransId="{BC2B7FD4-46D8-403C-B880-10C4CF0BD825}" sibTransId="{9DEADA27-595D-4A47-9A78-6ED010B0E92A}"/>
    <dgm:cxn modelId="{408F2346-27CC-4B5B-8935-CB7C1D715AD2}" type="presOf" srcId="{2556CAB1-23FB-432A-82B7-074AB12C1A38}" destId="{C8CB6C16-FE02-451B-BAD3-CF45549FA623}" srcOrd="0" destOrd="0" presId="urn:microsoft.com/office/officeart/2008/layout/LinedList"/>
    <dgm:cxn modelId="{6C91524E-67EC-4C99-8A93-19E10A910A05}" type="presOf" srcId="{51CAB6D5-DBB9-48CF-98F7-6E1898C9E52C}" destId="{D4027229-D504-44DD-A709-72B89A7BE2E5}" srcOrd="0" destOrd="0" presId="urn:microsoft.com/office/officeart/2008/layout/LinedList"/>
    <dgm:cxn modelId="{05E15C85-C476-4FAC-B1EC-23F5F0019D7B}" type="presOf" srcId="{E5A17B75-AEA6-4397-A179-4A59CEFB52AB}" destId="{B8625ACC-1F3F-48ED-B218-C64CA3BCB89F}" srcOrd="0" destOrd="0" presId="urn:microsoft.com/office/officeart/2008/layout/LinedList"/>
    <dgm:cxn modelId="{CD5F199A-7722-4ACD-88C8-0C38A8D7C3E0}" srcId="{E5A17B75-AEA6-4397-A179-4A59CEFB52AB}" destId="{2556CAB1-23FB-432A-82B7-074AB12C1A38}" srcOrd="0" destOrd="0" parTransId="{FB7CEF9C-479C-405C-A2FB-DB0D60EDC3A9}" sibTransId="{B7224C97-D8F5-4ED9-8BCB-E7091676CBB9}"/>
    <dgm:cxn modelId="{4D43B4BD-1201-4216-9CEF-299951850477}" srcId="{E5A17B75-AEA6-4397-A179-4A59CEFB52AB}" destId="{1C64AE29-2062-4105-85CB-94E8D578457E}" srcOrd="1" destOrd="0" parTransId="{2F3DBF9F-8F9F-4ACE-8B64-155D7337548C}" sibTransId="{F7B23721-8CCA-434C-8608-E83F967088C0}"/>
    <dgm:cxn modelId="{E208B79D-8506-4704-AF25-530846EA6C8E}" type="presParOf" srcId="{B8625ACC-1F3F-48ED-B218-C64CA3BCB89F}" destId="{B0BFD081-D78D-442E-850D-67B074128ACE}" srcOrd="0" destOrd="0" presId="urn:microsoft.com/office/officeart/2008/layout/LinedList"/>
    <dgm:cxn modelId="{18C4F6CF-E335-4ADE-91E6-0C5DAE6E4E89}" type="presParOf" srcId="{B8625ACC-1F3F-48ED-B218-C64CA3BCB89F}" destId="{4ADD58A8-18E6-4E14-88E8-EACACF0E8848}" srcOrd="1" destOrd="0" presId="urn:microsoft.com/office/officeart/2008/layout/LinedList"/>
    <dgm:cxn modelId="{CF460F26-2B10-4CA6-8D8A-ACAA10DAFEC6}" type="presParOf" srcId="{4ADD58A8-18E6-4E14-88E8-EACACF0E8848}" destId="{C8CB6C16-FE02-451B-BAD3-CF45549FA623}" srcOrd="0" destOrd="0" presId="urn:microsoft.com/office/officeart/2008/layout/LinedList"/>
    <dgm:cxn modelId="{9AE4F8EF-D91A-46B0-99F9-DB8A76248EE5}" type="presParOf" srcId="{4ADD58A8-18E6-4E14-88E8-EACACF0E8848}" destId="{7337B1DA-18DE-49DE-B199-E2E974A3ABC0}" srcOrd="1" destOrd="0" presId="urn:microsoft.com/office/officeart/2008/layout/LinedList"/>
    <dgm:cxn modelId="{18965B16-B62B-465D-9344-1F523008D716}" type="presParOf" srcId="{B8625ACC-1F3F-48ED-B218-C64CA3BCB89F}" destId="{97F42043-055D-4FB5-A341-79A38276054E}" srcOrd="2" destOrd="0" presId="urn:microsoft.com/office/officeart/2008/layout/LinedList"/>
    <dgm:cxn modelId="{F0498396-78FC-4CEC-B1C9-97BAF96D86B6}" type="presParOf" srcId="{B8625ACC-1F3F-48ED-B218-C64CA3BCB89F}" destId="{BBAE1AF5-0B8F-42B2-85C6-DA1F1DF3776D}" srcOrd="3" destOrd="0" presId="urn:microsoft.com/office/officeart/2008/layout/LinedList"/>
    <dgm:cxn modelId="{A1A04A78-FABB-4C91-B187-2ADD0A621483}" type="presParOf" srcId="{BBAE1AF5-0B8F-42B2-85C6-DA1F1DF3776D}" destId="{BDF25FF2-EA95-4F8E-AEFC-05F6F8A5C577}" srcOrd="0" destOrd="0" presId="urn:microsoft.com/office/officeart/2008/layout/LinedList"/>
    <dgm:cxn modelId="{07F8DF12-F85F-4BF6-AE44-951511AA0A7C}" type="presParOf" srcId="{BBAE1AF5-0B8F-42B2-85C6-DA1F1DF3776D}" destId="{790B3371-25D2-4B00-9AAB-137CFDE0CE6E}" srcOrd="1" destOrd="0" presId="urn:microsoft.com/office/officeart/2008/layout/LinedList"/>
    <dgm:cxn modelId="{8A4D9D67-7C02-43BD-B1DD-4EBA6A732479}" type="presParOf" srcId="{B8625ACC-1F3F-48ED-B218-C64CA3BCB89F}" destId="{AE61777E-E5CC-4FE5-A5A1-95EB3D8B0B7D}" srcOrd="4" destOrd="0" presId="urn:microsoft.com/office/officeart/2008/layout/LinedList"/>
    <dgm:cxn modelId="{C530E4D5-EC02-4405-94F3-27AF1493173A}" type="presParOf" srcId="{B8625ACC-1F3F-48ED-B218-C64CA3BCB89F}" destId="{A9297D74-6212-4E3A-AAD4-1EB678086A09}" srcOrd="5" destOrd="0" presId="urn:microsoft.com/office/officeart/2008/layout/LinedList"/>
    <dgm:cxn modelId="{05995D7B-ADB5-442A-9C44-001323CD1F49}" type="presParOf" srcId="{A9297D74-6212-4E3A-AAD4-1EB678086A09}" destId="{D4027229-D504-44DD-A709-72B89A7BE2E5}" srcOrd="0" destOrd="0" presId="urn:microsoft.com/office/officeart/2008/layout/LinedList"/>
    <dgm:cxn modelId="{F7BEA775-D741-48EA-AE81-08E6CE9AD271}" type="presParOf" srcId="{A9297D74-6212-4E3A-AAD4-1EB678086A09}" destId="{BC58F560-E5A1-47EB-B829-6E2ED3024E6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61D812-7AB2-44F3-8D2D-DEB937117B0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ED31A5F-C908-4ED0-8351-8A35C7948F78}">
      <dgm:prSet/>
      <dgm:spPr/>
      <dgm:t>
        <a:bodyPr/>
        <a:lstStyle/>
        <a:p>
          <a:pPr>
            <a:lnSpc>
              <a:spcPct val="100000"/>
            </a:lnSpc>
          </a:pPr>
          <a:r>
            <a:rPr lang="en-US" i="1" dirty="0"/>
            <a:t>There are reports to suggest that MBS may be effective as a </a:t>
          </a:r>
          <a:r>
            <a:rPr lang="en-US" b="1" i="1" dirty="0"/>
            <a:t>bridge to total joint arthroplasty </a:t>
          </a:r>
          <a:r>
            <a:rPr lang="en-US" i="1" dirty="0"/>
            <a:t>in individuals with class II/III obesity when performed &gt;2 years prior to joint surgery</a:t>
          </a:r>
          <a:endParaRPr lang="en-US" dirty="0"/>
        </a:p>
      </dgm:t>
    </dgm:pt>
    <dgm:pt modelId="{35C9DE7F-046D-48EE-BDE7-ADF3C9EF1ECB}" type="parTrans" cxnId="{D47A2C0D-80E1-4A79-8F56-22CDD22CE481}">
      <dgm:prSet/>
      <dgm:spPr/>
      <dgm:t>
        <a:bodyPr/>
        <a:lstStyle/>
        <a:p>
          <a:endParaRPr lang="en-US"/>
        </a:p>
      </dgm:t>
    </dgm:pt>
    <dgm:pt modelId="{60F06285-CC04-4C45-837E-875A72073002}" type="sibTrans" cxnId="{D47A2C0D-80E1-4A79-8F56-22CDD22CE481}">
      <dgm:prSet/>
      <dgm:spPr/>
      <dgm:t>
        <a:bodyPr/>
        <a:lstStyle/>
        <a:p>
          <a:endParaRPr lang="en-US"/>
        </a:p>
      </dgm:t>
    </dgm:pt>
    <dgm:pt modelId="{9466702F-0E33-418D-96EE-D3DFC4546B06}">
      <dgm:prSet/>
      <dgm:spPr/>
      <dgm:t>
        <a:bodyPr/>
        <a:lstStyle/>
        <a:p>
          <a:pPr>
            <a:lnSpc>
              <a:spcPct val="100000"/>
            </a:lnSpc>
          </a:pPr>
          <a:r>
            <a:rPr lang="en-US" i="1" dirty="0"/>
            <a:t>In patients with severe obesity and an </a:t>
          </a:r>
          <a:r>
            <a:rPr lang="en-US" b="1" i="1" dirty="0"/>
            <a:t>abdominal wall hernia</a:t>
          </a:r>
          <a:r>
            <a:rPr lang="en-US" i="1" dirty="0"/>
            <a:t> requiring elective repair, MBS should be considered first to induce significant weight loss</a:t>
          </a:r>
          <a:endParaRPr lang="en-US" dirty="0"/>
        </a:p>
      </dgm:t>
    </dgm:pt>
    <dgm:pt modelId="{122F2B6A-3DFE-4C8D-A07E-46FCFE420DD9}" type="parTrans" cxnId="{1587113C-3B4F-49B7-BCEB-F08684B44D4A}">
      <dgm:prSet/>
      <dgm:spPr/>
      <dgm:t>
        <a:bodyPr/>
        <a:lstStyle/>
        <a:p>
          <a:endParaRPr lang="en-US"/>
        </a:p>
      </dgm:t>
    </dgm:pt>
    <dgm:pt modelId="{A9BF2260-0ED7-4850-B97B-1DF51A3227C7}" type="sibTrans" cxnId="{1587113C-3B4F-49B7-BCEB-F08684B44D4A}">
      <dgm:prSet/>
      <dgm:spPr/>
      <dgm:t>
        <a:bodyPr/>
        <a:lstStyle/>
        <a:p>
          <a:endParaRPr lang="en-US"/>
        </a:p>
      </dgm:t>
    </dgm:pt>
    <dgm:pt modelId="{F29F52D2-C5A9-4CC0-85E9-E6AD3C0A152E}">
      <dgm:prSet/>
      <dgm:spPr/>
      <dgm:t>
        <a:bodyPr/>
        <a:lstStyle/>
        <a:p>
          <a:pPr>
            <a:lnSpc>
              <a:spcPct val="100000"/>
            </a:lnSpc>
          </a:pPr>
          <a:r>
            <a:rPr lang="en-US" i="1" dirty="0"/>
            <a:t>MBS is associated with an </a:t>
          </a:r>
          <a:r>
            <a:rPr lang="en-US" b="1" i="1" dirty="0"/>
            <a:t>88% risk reduction of progression of NASH to cirrhosis</a:t>
          </a:r>
          <a:endParaRPr lang="en-US" b="1" dirty="0"/>
        </a:p>
      </dgm:t>
    </dgm:pt>
    <dgm:pt modelId="{805312D0-CB43-48A4-BB40-1B68E6BA97EE}" type="parTrans" cxnId="{133B5D2B-6430-4403-BF38-26C55CD3FA3B}">
      <dgm:prSet/>
      <dgm:spPr/>
      <dgm:t>
        <a:bodyPr/>
        <a:lstStyle/>
        <a:p>
          <a:endParaRPr lang="en-US"/>
        </a:p>
      </dgm:t>
    </dgm:pt>
    <dgm:pt modelId="{F96E4D30-0CC2-422C-B7CB-232B55D5BF87}" type="sibTrans" cxnId="{133B5D2B-6430-4403-BF38-26C55CD3FA3B}">
      <dgm:prSet/>
      <dgm:spPr/>
      <dgm:t>
        <a:bodyPr/>
        <a:lstStyle/>
        <a:p>
          <a:endParaRPr lang="en-US"/>
        </a:p>
      </dgm:t>
    </dgm:pt>
    <dgm:pt modelId="{70062BF6-00B0-44DC-AC64-83F5D368E2B2}">
      <dgm:prSet/>
      <dgm:spPr/>
      <dgm:t>
        <a:bodyPr/>
        <a:lstStyle/>
        <a:p>
          <a:pPr>
            <a:lnSpc>
              <a:spcPct val="100000"/>
            </a:lnSpc>
          </a:pPr>
          <a:r>
            <a:rPr lang="en-US" i="1" dirty="0"/>
            <a:t>Patients with </a:t>
          </a:r>
          <a:r>
            <a:rPr lang="en-US" i="1" dirty="0" err="1"/>
            <a:t>endstage</a:t>
          </a:r>
          <a:r>
            <a:rPr lang="en-US" i="1" dirty="0"/>
            <a:t> organ disease can achieve meaningful weight loss and </a:t>
          </a:r>
          <a:r>
            <a:rPr lang="en-US" b="1" i="1" dirty="0"/>
            <a:t>improve their eligibility to receive an organ transplant</a:t>
          </a:r>
          <a:endParaRPr lang="en-US" b="1" dirty="0"/>
        </a:p>
      </dgm:t>
    </dgm:pt>
    <dgm:pt modelId="{0E19D7B1-302B-40E2-9CD4-5AC947BA9E74}" type="parTrans" cxnId="{992B7B0A-0D37-4C9A-A2C6-12B56F1B62ED}">
      <dgm:prSet/>
      <dgm:spPr/>
      <dgm:t>
        <a:bodyPr/>
        <a:lstStyle/>
        <a:p>
          <a:endParaRPr lang="en-US"/>
        </a:p>
      </dgm:t>
    </dgm:pt>
    <dgm:pt modelId="{DFB9334F-347C-4286-AB89-D19B756E5BDA}" type="sibTrans" cxnId="{992B7B0A-0D37-4C9A-A2C6-12B56F1B62ED}">
      <dgm:prSet/>
      <dgm:spPr/>
      <dgm:t>
        <a:bodyPr/>
        <a:lstStyle/>
        <a:p>
          <a:endParaRPr lang="en-US"/>
        </a:p>
      </dgm:t>
    </dgm:pt>
    <dgm:pt modelId="{CD6F1450-A3D1-4B88-AFE1-1F29577BE527}" type="pres">
      <dgm:prSet presAssocID="{6F61D812-7AB2-44F3-8D2D-DEB937117B07}" presName="vert0" presStyleCnt="0">
        <dgm:presLayoutVars>
          <dgm:dir/>
          <dgm:animOne val="branch"/>
          <dgm:animLvl val="lvl"/>
        </dgm:presLayoutVars>
      </dgm:prSet>
      <dgm:spPr/>
    </dgm:pt>
    <dgm:pt modelId="{402B3566-B945-4FC2-B2F0-BBE4EECD6788}" type="pres">
      <dgm:prSet presAssocID="{3ED31A5F-C908-4ED0-8351-8A35C7948F78}" presName="thickLine" presStyleLbl="alignNode1" presStyleIdx="0" presStyleCnt="4"/>
      <dgm:spPr/>
    </dgm:pt>
    <dgm:pt modelId="{2831ED81-BE92-4E78-8251-6069A487FEC3}" type="pres">
      <dgm:prSet presAssocID="{3ED31A5F-C908-4ED0-8351-8A35C7948F78}" presName="horz1" presStyleCnt="0"/>
      <dgm:spPr/>
    </dgm:pt>
    <dgm:pt modelId="{9A03AAB9-2D08-44BF-98EF-6B447258C852}" type="pres">
      <dgm:prSet presAssocID="{3ED31A5F-C908-4ED0-8351-8A35C7948F78}" presName="tx1" presStyleLbl="revTx" presStyleIdx="0" presStyleCnt="4"/>
      <dgm:spPr/>
    </dgm:pt>
    <dgm:pt modelId="{438C21D1-9902-4B58-8B19-E7BA3F747D7B}" type="pres">
      <dgm:prSet presAssocID="{3ED31A5F-C908-4ED0-8351-8A35C7948F78}" presName="vert1" presStyleCnt="0"/>
      <dgm:spPr/>
    </dgm:pt>
    <dgm:pt modelId="{80F6D8BF-2E7F-4DA9-88EC-C8B9A4B6FB82}" type="pres">
      <dgm:prSet presAssocID="{9466702F-0E33-418D-96EE-D3DFC4546B06}" presName="thickLine" presStyleLbl="alignNode1" presStyleIdx="1" presStyleCnt="4"/>
      <dgm:spPr/>
    </dgm:pt>
    <dgm:pt modelId="{3CCE835E-ECE6-4477-A0D6-3D8DB33E6612}" type="pres">
      <dgm:prSet presAssocID="{9466702F-0E33-418D-96EE-D3DFC4546B06}" presName="horz1" presStyleCnt="0"/>
      <dgm:spPr/>
    </dgm:pt>
    <dgm:pt modelId="{FE388E00-A6F5-41EE-8CC5-07E5EC7252AD}" type="pres">
      <dgm:prSet presAssocID="{9466702F-0E33-418D-96EE-D3DFC4546B06}" presName="tx1" presStyleLbl="revTx" presStyleIdx="1" presStyleCnt="4"/>
      <dgm:spPr/>
    </dgm:pt>
    <dgm:pt modelId="{36AB03D8-E4AE-4C73-9958-1FE7E6AE593F}" type="pres">
      <dgm:prSet presAssocID="{9466702F-0E33-418D-96EE-D3DFC4546B06}" presName="vert1" presStyleCnt="0"/>
      <dgm:spPr/>
    </dgm:pt>
    <dgm:pt modelId="{3F52E0E2-3819-48CC-825F-9EFE428887B5}" type="pres">
      <dgm:prSet presAssocID="{F29F52D2-C5A9-4CC0-85E9-E6AD3C0A152E}" presName="thickLine" presStyleLbl="alignNode1" presStyleIdx="2" presStyleCnt="4"/>
      <dgm:spPr/>
    </dgm:pt>
    <dgm:pt modelId="{33CE157F-ABC1-4D69-8BEA-06307960818D}" type="pres">
      <dgm:prSet presAssocID="{F29F52D2-C5A9-4CC0-85E9-E6AD3C0A152E}" presName="horz1" presStyleCnt="0"/>
      <dgm:spPr/>
    </dgm:pt>
    <dgm:pt modelId="{C927841E-551E-4ED0-A71C-83D2BEF5251D}" type="pres">
      <dgm:prSet presAssocID="{F29F52D2-C5A9-4CC0-85E9-E6AD3C0A152E}" presName="tx1" presStyleLbl="revTx" presStyleIdx="2" presStyleCnt="4"/>
      <dgm:spPr/>
    </dgm:pt>
    <dgm:pt modelId="{672F1806-481C-40BA-BA1F-B56CDC88A7C6}" type="pres">
      <dgm:prSet presAssocID="{F29F52D2-C5A9-4CC0-85E9-E6AD3C0A152E}" presName="vert1" presStyleCnt="0"/>
      <dgm:spPr/>
    </dgm:pt>
    <dgm:pt modelId="{D5CB9D25-1429-49DC-AB60-661CC42FBC4D}" type="pres">
      <dgm:prSet presAssocID="{70062BF6-00B0-44DC-AC64-83F5D368E2B2}" presName="thickLine" presStyleLbl="alignNode1" presStyleIdx="3" presStyleCnt="4"/>
      <dgm:spPr/>
    </dgm:pt>
    <dgm:pt modelId="{F61C565C-36E0-410F-8DC8-031423CD0E46}" type="pres">
      <dgm:prSet presAssocID="{70062BF6-00B0-44DC-AC64-83F5D368E2B2}" presName="horz1" presStyleCnt="0"/>
      <dgm:spPr/>
    </dgm:pt>
    <dgm:pt modelId="{A52B2D2B-F510-4903-8DF2-6856C364300E}" type="pres">
      <dgm:prSet presAssocID="{70062BF6-00B0-44DC-AC64-83F5D368E2B2}" presName="tx1" presStyleLbl="revTx" presStyleIdx="3" presStyleCnt="4"/>
      <dgm:spPr/>
    </dgm:pt>
    <dgm:pt modelId="{948B618A-615B-451C-BAC1-4B7D481F71FA}" type="pres">
      <dgm:prSet presAssocID="{70062BF6-00B0-44DC-AC64-83F5D368E2B2}" presName="vert1" presStyleCnt="0"/>
      <dgm:spPr/>
    </dgm:pt>
  </dgm:ptLst>
  <dgm:cxnLst>
    <dgm:cxn modelId="{992B7B0A-0D37-4C9A-A2C6-12B56F1B62ED}" srcId="{6F61D812-7AB2-44F3-8D2D-DEB937117B07}" destId="{70062BF6-00B0-44DC-AC64-83F5D368E2B2}" srcOrd="3" destOrd="0" parTransId="{0E19D7B1-302B-40E2-9CD4-5AC947BA9E74}" sibTransId="{DFB9334F-347C-4286-AB89-D19B756E5BDA}"/>
    <dgm:cxn modelId="{D47A2C0D-80E1-4A79-8F56-22CDD22CE481}" srcId="{6F61D812-7AB2-44F3-8D2D-DEB937117B07}" destId="{3ED31A5F-C908-4ED0-8351-8A35C7948F78}" srcOrd="0" destOrd="0" parTransId="{35C9DE7F-046D-48EE-BDE7-ADF3C9EF1ECB}" sibTransId="{60F06285-CC04-4C45-837E-875A72073002}"/>
    <dgm:cxn modelId="{5C7DBA13-3BF3-4C98-AB76-6753A1ACFF94}" type="presOf" srcId="{F29F52D2-C5A9-4CC0-85E9-E6AD3C0A152E}" destId="{C927841E-551E-4ED0-A71C-83D2BEF5251D}" srcOrd="0" destOrd="0" presId="urn:microsoft.com/office/officeart/2008/layout/LinedList"/>
    <dgm:cxn modelId="{133B5D2B-6430-4403-BF38-26C55CD3FA3B}" srcId="{6F61D812-7AB2-44F3-8D2D-DEB937117B07}" destId="{F29F52D2-C5A9-4CC0-85E9-E6AD3C0A152E}" srcOrd="2" destOrd="0" parTransId="{805312D0-CB43-48A4-BB40-1B68E6BA97EE}" sibTransId="{F96E4D30-0CC2-422C-B7CB-232B55D5BF87}"/>
    <dgm:cxn modelId="{59DD732E-3F35-4F7F-8845-3D09B2F24BE8}" type="presOf" srcId="{3ED31A5F-C908-4ED0-8351-8A35C7948F78}" destId="{9A03AAB9-2D08-44BF-98EF-6B447258C852}" srcOrd="0" destOrd="0" presId="urn:microsoft.com/office/officeart/2008/layout/LinedList"/>
    <dgm:cxn modelId="{1587113C-3B4F-49B7-BCEB-F08684B44D4A}" srcId="{6F61D812-7AB2-44F3-8D2D-DEB937117B07}" destId="{9466702F-0E33-418D-96EE-D3DFC4546B06}" srcOrd="1" destOrd="0" parTransId="{122F2B6A-3DFE-4C8D-A07E-46FCFE420DD9}" sibTransId="{A9BF2260-0ED7-4850-B97B-1DF51A3227C7}"/>
    <dgm:cxn modelId="{3CDC045A-5457-4310-8A3E-C1E442D59CD3}" type="presOf" srcId="{70062BF6-00B0-44DC-AC64-83F5D368E2B2}" destId="{A52B2D2B-F510-4903-8DF2-6856C364300E}" srcOrd="0" destOrd="0" presId="urn:microsoft.com/office/officeart/2008/layout/LinedList"/>
    <dgm:cxn modelId="{9F378394-30F9-4AD5-B86F-624107F9880D}" type="presOf" srcId="{9466702F-0E33-418D-96EE-D3DFC4546B06}" destId="{FE388E00-A6F5-41EE-8CC5-07E5EC7252AD}" srcOrd="0" destOrd="0" presId="urn:microsoft.com/office/officeart/2008/layout/LinedList"/>
    <dgm:cxn modelId="{513DF4D1-37D0-4D38-A474-CE686B064A3D}" type="presOf" srcId="{6F61D812-7AB2-44F3-8D2D-DEB937117B07}" destId="{CD6F1450-A3D1-4B88-AFE1-1F29577BE527}" srcOrd="0" destOrd="0" presId="urn:microsoft.com/office/officeart/2008/layout/LinedList"/>
    <dgm:cxn modelId="{AF92F4F3-49C0-46A3-A5C8-30A15126E83C}" type="presParOf" srcId="{CD6F1450-A3D1-4B88-AFE1-1F29577BE527}" destId="{402B3566-B945-4FC2-B2F0-BBE4EECD6788}" srcOrd="0" destOrd="0" presId="urn:microsoft.com/office/officeart/2008/layout/LinedList"/>
    <dgm:cxn modelId="{56BAB6A4-0BA6-4CF5-B9DA-208050D50737}" type="presParOf" srcId="{CD6F1450-A3D1-4B88-AFE1-1F29577BE527}" destId="{2831ED81-BE92-4E78-8251-6069A487FEC3}" srcOrd="1" destOrd="0" presId="urn:microsoft.com/office/officeart/2008/layout/LinedList"/>
    <dgm:cxn modelId="{7F533E9E-F637-4F55-9843-53B0DDA5312F}" type="presParOf" srcId="{2831ED81-BE92-4E78-8251-6069A487FEC3}" destId="{9A03AAB9-2D08-44BF-98EF-6B447258C852}" srcOrd="0" destOrd="0" presId="urn:microsoft.com/office/officeart/2008/layout/LinedList"/>
    <dgm:cxn modelId="{8B2D35F7-9E4D-4E11-BF65-7B955CC9AFC6}" type="presParOf" srcId="{2831ED81-BE92-4E78-8251-6069A487FEC3}" destId="{438C21D1-9902-4B58-8B19-E7BA3F747D7B}" srcOrd="1" destOrd="0" presId="urn:microsoft.com/office/officeart/2008/layout/LinedList"/>
    <dgm:cxn modelId="{8C916F5F-A35E-4362-8D9F-4396434C0FB6}" type="presParOf" srcId="{CD6F1450-A3D1-4B88-AFE1-1F29577BE527}" destId="{80F6D8BF-2E7F-4DA9-88EC-C8B9A4B6FB82}" srcOrd="2" destOrd="0" presId="urn:microsoft.com/office/officeart/2008/layout/LinedList"/>
    <dgm:cxn modelId="{DEE4CC4C-4373-46D4-B4D8-1EDD2CF84743}" type="presParOf" srcId="{CD6F1450-A3D1-4B88-AFE1-1F29577BE527}" destId="{3CCE835E-ECE6-4477-A0D6-3D8DB33E6612}" srcOrd="3" destOrd="0" presId="urn:microsoft.com/office/officeart/2008/layout/LinedList"/>
    <dgm:cxn modelId="{EAB7AE39-7E4C-4E7F-B280-A771D2B96179}" type="presParOf" srcId="{3CCE835E-ECE6-4477-A0D6-3D8DB33E6612}" destId="{FE388E00-A6F5-41EE-8CC5-07E5EC7252AD}" srcOrd="0" destOrd="0" presId="urn:microsoft.com/office/officeart/2008/layout/LinedList"/>
    <dgm:cxn modelId="{353D0625-0BF1-48CC-BA10-6D457511E0C1}" type="presParOf" srcId="{3CCE835E-ECE6-4477-A0D6-3D8DB33E6612}" destId="{36AB03D8-E4AE-4C73-9958-1FE7E6AE593F}" srcOrd="1" destOrd="0" presId="urn:microsoft.com/office/officeart/2008/layout/LinedList"/>
    <dgm:cxn modelId="{57C67999-95C4-4D85-ABB8-885148FC5F75}" type="presParOf" srcId="{CD6F1450-A3D1-4B88-AFE1-1F29577BE527}" destId="{3F52E0E2-3819-48CC-825F-9EFE428887B5}" srcOrd="4" destOrd="0" presId="urn:microsoft.com/office/officeart/2008/layout/LinedList"/>
    <dgm:cxn modelId="{C5AD113C-8196-4396-AA35-C086E2560EC5}" type="presParOf" srcId="{CD6F1450-A3D1-4B88-AFE1-1F29577BE527}" destId="{33CE157F-ABC1-4D69-8BEA-06307960818D}" srcOrd="5" destOrd="0" presId="urn:microsoft.com/office/officeart/2008/layout/LinedList"/>
    <dgm:cxn modelId="{6F41CAB3-C8A4-4CB8-80BA-E812516955CD}" type="presParOf" srcId="{33CE157F-ABC1-4D69-8BEA-06307960818D}" destId="{C927841E-551E-4ED0-A71C-83D2BEF5251D}" srcOrd="0" destOrd="0" presId="urn:microsoft.com/office/officeart/2008/layout/LinedList"/>
    <dgm:cxn modelId="{DE3E569A-81F7-477E-AE1A-DF9873254C05}" type="presParOf" srcId="{33CE157F-ABC1-4D69-8BEA-06307960818D}" destId="{672F1806-481C-40BA-BA1F-B56CDC88A7C6}" srcOrd="1" destOrd="0" presId="urn:microsoft.com/office/officeart/2008/layout/LinedList"/>
    <dgm:cxn modelId="{C9CE798E-A729-48B1-87E6-D2DE7B4CF61F}" type="presParOf" srcId="{CD6F1450-A3D1-4B88-AFE1-1F29577BE527}" destId="{D5CB9D25-1429-49DC-AB60-661CC42FBC4D}" srcOrd="6" destOrd="0" presId="urn:microsoft.com/office/officeart/2008/layout/LinedList"/>
    <dgm:cxn modelId="{2166A02E-5B9F-434F-8713-86CA261862B1}" type="presParOf" srcId="{CD6F1450-A3D1-4B88-AFE1-1F29577BE527}" destId="{F61C565C-36E0-410F-8DC8-031423CD0E46}" srcOrd="7" destOrd="0" presId="urn:microsoft.com/office/officeart/2008/layout/LinedList"/>
    <dgm:cxn modelId="{49989C17-8482-4508-A77E-859774A39042}" type="presParOf" srcId="{F61C565C-36E0-410F-8DC8-031423CD0E46}" destId="{A52B2D2B-F510-4903-8DF2-6856C364300E}" srcOrd="0" destOrd="0" presId="urn:microsoft.com/office/officeart/2008/layout/LinedList"/>
    <dgm:cxn modelId="{7FFAFB2E-22AB-4382-BBE2-F574716265D3}" type="presParOf" srcId="{F61C565C-36E0-410F-8DC8-031423CD0E46}" destId="{948B618A-615B-451C-BAC1-4B7D481F71FA}"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1FC9DAC-F5C7-4E8F-9C55-ADB156B88097}"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1109DCFF-F91D-4191-B30D-9B5833FBBFCB}">
      <dgm:prSet custT="1"/>
      <dgm:spPr/>
      <dgm:t>
        <a:bodyPr/>
        <a:lstStyle/>
        <a:p>
          <a:pPr>
            <a:defRPr cap="all"/>
          </a:pPr>
          <a:r>
            <a:rPr lang="en-US" sz="2400" b="1" dirty="0"/>
            <a:t>Two independent researchers for every item analyzed each article</a:t>
          </a:r>
          <a:endParaRPr lang="en-US" sz="2400" dirty="0"/>
        </a:p>
      </dgm:t>
    </dgm:pt>
    <dgm:pt modelId="{0399BBF6-E23A-4069-A652-64ED0C873D21}" type="parTrans" cxnId="{17F25DDB-004B-4157-B5BE-BF1F39D59122}">
      <dgm:prSet/>
      <dgm:spPr/>
      <dgm:t>
        <a:bodyPr/>
        <a:lstStyle/>
        <a:p>
          <a:endParaRPr lang="en-US"/>
        </a:p>
      </dgm:t>
    </dgm:pt>
    <dgm:pt modelId="{96C673F1-FF64-477D-A618-255D39521FC6}" type="sibTrans" cxnId="{17F25DDB-004B-4157-B5BE-BF1F39D59122}">
      <dgm:prSet/>
      <dgm:spPr/>
      <dgm:t>
        <a:bodyPr/>
        <a:lstStyle/>
        <a:p>
          <a:endParaRPr lang="en-US"/>
        </a:p>
      </dgm:t>
    </dgm:pt>
    <dgm:pt modelId="{DBD2A52C-DCD2-427C-B6C3-B9C60F6E30A0}">
      <dgm:prSet custT="1"/>
      <dgm:spPr/>
      <dgm:t>
        <a:bodyPr/>
        <a:lstStyle/>
        <a:p>
          <a:pPr>
            <a:defRPr cap="all"/>
          </a:pPr>
          <a:r>
            <a:rPr lang="en-US" sz="2400" b="1" dirty="0"/>
            <a:t>In case of disagreement a third researcher (MDL) was consulted.</a:t>
          </a:r>
          <a:endParaRPr lang="en-US" sz="2400" dirty="0"/>
        </a:p>
      </dgm:t>
    </dgm:pt>
    <dgm:pt modelId="{15B5FA7A-FF55-4056-8F49-10B3CA7D75ED}" type="parTrans" cxnId="{BCAA7E75-DABF-4D70-99C1-CD449E9E0FAB}">
      <dgm:prSet/>
      <dgm:spPr/>
      <dgm:t>
        <a:bodyPr/>
        <a:lstStyle/>
        <a:p>
          <a:endParaRPr lang="en-US"/>
        </a:p>
      </dgm:t>
    </dgm:pt>
    <dgm:pt modelId="{669CED6E-64E6-4B45-8C96-72789E4E8F46}" type="sibTrans" cxnId="{BCAA7E75-DABF-4D70-99C1-CD449E9E0FAB}">
      <dgm:prSet/>
      <dgm:spPr/>
      <dgm:t>
        <a:bodyPr/>
        <a:lstStyle/>
        <a:p>
          <a:endParaRPr lang="en-US"/>
        </a:p>
      </dgm:t>
    </dgm:pt>
    <dgm:pt modelId="{4B594EB1-5F0E-4803-8EED-A19DC6B04523}" type="pres">
      <dgm:prSet presAssocID="{71FC9DAC-F5C7-4E8F-9C55-ADB156B88097}" presName="hierChild1" presStyleCnt="0">
        <dgm:presLayoutVars>
          <dgm:chPref val="1"/>
          <dgm:dir/>
          <dgm:animOne val="branch"/>
          <dgm:animLvl val="lvl"/>
          <dgm:resizeHandles/>
        </dgm:presLayoutVars>
      </dgm:prSet>
      <dgm:spPr/>
    </dgm:pt>
    <dgm:pt modelId="{A168217D-7635-41B6-90D5-4FB3A3CF3614}" type="pres">
      <dgm:prSet presAssocID="{1109DCFF-F91D-4191-B30D-9B5833FBBFCB}" presName="hierRoot1" presStyleCnt="0"/>
      <dgm:spPr/>
    </dgm:pt>
    <dgm:pt modelId="{E3E23289-412E-426F-8B6F-BF8E27CEB815}" type="pres">
      <dgm:prSet presAssocID="{1109DCFF-F91D-4191-B30D-9B5833FBBFCB}" presName="composite" presStyleCnt="0"/>
      <dgm:spPr/>
    </dgm:pt>
    <dgm:pt modelId="{15C89D5B-C7E2-4E65-8F76-C2869BBDA004}" type="pres">
      <dgm:prSet presAssocID="{1109DCFF-F91D-4191-B30D-9B5833FBBFCB}" presName="background" presStyleLbl="node0" presStyleIdx="0" presStyleCnt="2"/>
      <dgm:spPr/>
    </dgm:pt>
    <dgm:pt modelId="{313ABFA6-3DC0-4010-978F-85E0F31AF793}" type="pres">
      <dgm:prSet presAssocID="{1109DCFF-F91D-4191-B30D-9B5833FBBFCB}" presName="text" presStyleLbl="fgAcc0" presStyleIdx="0" presStyleCnt="2">
        <dgm:presLayoutVars>
          <dgm:chPref val="3"/>
        </dgm:presLayoutVars>
      </dgm:prSet>
      <dgm:spPr/>
    </dgm:pt>
    <dgm:pt modelId="{AF99BFBE-8A07-4C5C-9394-20C637D4B900}" type="pres">
      <dgm:prSet presAssocID="{1109DCFF-F91D-4191-B30D-9B5833FBBFCB}" presName="hierChild2" presStyleCnt="0"/>
      <dgm:spPr/>
    </dgm:pt>
    <dgm:pt modelId="{D1232EDC-0B19-4BF0-9593-3A8B6AE603C2}" type="pres">
      <dgm:prSet presAssocID="{DBD2A52C-DCD2-427C-B6C3-B9C60F6E30A0}" presName="hierRoot1" presStyleCnt="0"/>
      <dgm:spPr/>
    </dgm:pt>
    <dgm:pt modelId="{EEDE9270-78E3-459D-85DE-FAEC6A3480E0}" type="pres">
      <dgm:prSet presAssocID="{DBD2A52C-DCD2-427C-B6C3-B9C60F6E30A0}" presName="composite" presStyleCnt="0"/>
      <dgm:spPr/>
    </dgm:pt>
    <dgm:pt modelId="{B306B7BA-5187-44D8-A3A2-BD03922BB957}" type="pres">
      <dgm:prSet presAssocID="{DBD2A52C-DCD2-427C-B6C3-B9C60F6E30A0}" presName="background" presStyleLbl="node0" presStyleIdx="1" presStyleCnt="2"/>
      <dgm:spPr/>
    </dgm:pt>
    <dgm:pt modelId="{84F64F03-03ED-4000-B6FA-5860DB2393A0}" type="pres">
      <dgm:prSet presAssocID="{DBD2A52C-DCD2-427C-B6C3-B9C60F6E30A0}" presName="text" presStyleLbl="fgAcc0" presStyleIdx="1" presStyleCnt="2">
        <dgm:presLayoutVars>
          <dgm:chPref val="3"/>
        </dgm:presLayoutVars>
      </dgm:prSet>
      <dgm:spPr/>
    </dgm:pt>
    <dgm:pt modelId="{B1655124-B25A-4CDD-99A1-D7249B80DFF4}" type="pres">
      <dgm:prSet presAssocID="{DBD2A52C-DCD2-427C-B6C3-B9C60F6E30A0}" presName="hierChild2" presStyleCnt="0"/>
      <dgm:spPr/>
    </dgm:pt>
  </dgm:ptLst>
  <dgm:cxnLst>
    <dgm:cxn modelId="{BCAA7E75-DABF-4D70-99C1-CD449E9E0FAB}" srcId="{71FC9DAC-F5C7-4E8F-9C55-ADB156B88097}" destId="{DBD2A52C-DCD2-427C-B6C3-B9C60F6E30A0}" srcOrd="1" destOrd="0" parTransId="{15B5FA7A-FF55-4056-8F49-10B3CA7D75ED}" sibTransId="{669CED6E-64E6-4B45-8C96-72789E4E8F46}"/>
    <dgm:cxn modelId="{D2DD537E-BC50-477E-9EFE-F50E3B5759A6}" type="presOf" srcId="{DBD2A52C-DCD2-427C-B6C3-B9C60F6E30A0}" destId="{84F64F03-03ED-4000-B6FA-5860DB2393A0}" srcOrd="0" destOrd="0" presId="urn:microsoft.com/office/officeart/2005/8/layout/hierarchy1"/>
    <dgm:cxn modelId="{17F25DDB-004B-4157-B5BE-BF1F39D59122}" srcId="{71FC9DAC-F5C7-4E8F-9C55-ADB156B88097}" destId="{1109DCFF-F91D-4191-B30D-9B5833FBBFCB}" srcOrd="0" destOrd="0" parTransId="{0399BBF6-E23A-4069-A652-64ED0C873D21}" sibTransId="{96C673F1-FF64-477D-A618-255D39521FC6}"/>
    <dgm:cxn modelId="{FB957DDE-31A1-4270-9B15-38727CE91EF6}" type="presOf" srcId="{71FC9DAC-F5C7-4E8F-9C55-ADB156B88097}" destId="{4B594EB1-5F0E-4803-8EED-A19DC6B04523}" srcOrd="0" destOrd="0" presId="urn:microsoft.com/office/officeart/2005/8/layout/hierarchy1"/>
    <dgm:cxn modelId="{DAB890F4-3D93-404B-B587-C61C4931127F}" type="presOf" srcId="{1109DCFF-F91D-4191-B30D-9B5833FBBFCB}" destId="{313ABFA6-3DC0-4010-978F-85E0F31AF793}" srcOrd="0" destOrd="0" presId="urn:microsoft.com/office/officeart/2005/8/layout/hierarchy1"/>
    <dgm:cxn modelId="{1CF66AE8-492F-43BE-AF71-45125E87322C}" type="presParOf" srcId="{4B594EB1-5F0E-4803-8EED-A19DC6B04523}" destId="{A168217D-7635-41B6-90D5-4FB3A3CF3614}" srcOrd="0" destOrd="0" presId="urn:microsoft.com/office/officeart/2005/8/layout/hierarchy1"/>
    <dgm:cxn modelId="{E67E39F6-F5A3-4799-A1F3-C7C8881BC38F}" type="presParOf" srcId="{A168217D-7635-41B6-90D5-4FB3A3CF3614}" destId="{E3E23289-412E-426F-8B6F-BF8E27CEB815}" srcOrd="0" destOrd="0" presId="urn:microsoft.com/office/officeart/2005/8/layout/hierarchy1"/>
    <dgm:cxn modelId="{46D366A7-E721-43C5-960B-2311DA257827}" type="presParOf" srcId="{E3E23289-412E-426F-8B6F-BF8E27CEB815}" destId="{15C89D5B-C7E2-4E65-8F76-C2869BBDA004}" srcOrd="0" destOrd="0" presId="urn:microsoft.com/office/officeart/2005/8/layout/hierarchy1"/>
    <dgm:cxn modelId="{C415286C-C5E5-468A-9DE2-54FB0558BFF0}" type="presParOf" srcId="{E3E23289-412E-426F-8B6F-BF8E27CEB815}" destId="{313ABFA6-3DC0-4010-978F-85E0F31AF793}" srcOrd="1" destOrd="0" presId="urn:microsoft.com/office/officeart/2005/8/layout/hierarchy1"/>
    <dgm:cxn modelId="{26315088-76BB-49D2-B0A3-29420B549E70}" type="presParOf" srcId="{A168217D-7635-41B6-90D5-4FB3A3CF3614}" destId="{AF99BFBE-8A07-4C5C-9394-20C637D4B900}" srcOrd="1" destOrd="0" presId="urn:microsoft.com/office/officeart/2005/8/layout/hierarchy1"/>
    <dgm:cxn modelId="{929E7809-DDA0-4976-94D2-AC3CF0E02EC0}" type="presParOf" srcId="{4B594EB1-5F0E-4803-8EED-A19DC6B04523}" destId="{D1232EDC-0B19-4BF0-9593-3A8B6AE603C2}" srcOrd="1" destOrd="0" presId="urn:microsoft.com/office/officeart/2005/8/layout/hierarchy1"/>
    <dgm:cxn modelId="{7A6E2C62-2040-4C59-9579-9A8EB9C400C4}" type="presParOf" srcId="{D1232EDC-0B19-4BF0-9593-3A8B6AE603C2}" destId="{EEDE9270-78E3-459D-85DE-FAEC6A3480E0}" srcOrd="0" destOrd="0" presId="urn:microsoft.com/office/officeart/2005/8/layout/hierarchy1"/>
    <dgm:cxn modelId="{C94902C0-383A-41C0-AE38-2E49F42733F7}" type="presParOf" srcId="{EEDE9270-78E3-459D-85DE-FAEC6A3480E0}" destId="{B306B7BA-5187-44D8-A3A2-BD03922BB957}" srcOrd="0" destOrd="0" presId="urn:microsoft.com/office/officeart/2005/8/layout/hierarchy1"/>
    <dgm:cxn modelId="{45228677-7A50-4A66-A653-7F26FFDF072D}" type="presParOf" srcId="{EEDE9270-78E3-459D-85DE-FAEC6A3480E0}" destId="{84F64F03-03ED-4000-B6FA-5860DB2393A0}" srcOrd="1" destOrd="0" presId="urn:microsoft.com/office/officeart/2005/8/layout/hierarchy1"/>
    <dgm:cxn modelId="{A1AEB48F-0947-441B-B9CE-4777CC9533F1}" type="presParOf" srcId="{D1232EDC-0B19-4BF0-9593-3A8B6AE603C2}" destId="{B1655124-B25A-4CDD-99A1-D7249B80DFF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73ECEF3-DEE2-4EF2-BEC8-F570CED9A26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FEFC0A0-2E37-4F5D-9E5C-FA7C41AA4F17}">
      <dgm:prSet/>
      <dgm:spPr/>
      <dgm:t>
        <a:bodyPr/>
        <a:lstStyle/>
        <a:p>
          <a:r>
            <a:rPr lang="en-US" b="1" dirty="0"/>
            <a:t>Recommendation:</a:t>
          </a:r>
          <a:r>
            <a:rPr lang="en-US" dirty="0"/>
            <a:t> </a:t>
          </a:r>
        </a:p>
      </dgm:t>
    </dgm:pt>
    <dgm:pt modelId="{20C809F8-5E66-4EF9-9C33-F52EBE139D5F}" type="parTrans" cxnId="{143C30EC-96AF-4D70-A9DF-777C00BDDF2F}">
      <dgm:prSet/>
      <dgm:spPr/>
      <dgm:t>
        <a:bodyPr/>
        <a:lstStyle/>
        <a:p>
          <a:endParaRPr lang="en-US"/>
        </a:p>
      </dgm:t>
    </dgm:pt>
    <dgm:pt modelId="{AE9BBCE0-9242-4050-A9E2-D5DC0B2A451B}" type="sibTrans" cxnId="{143C30EC-96AF-4D70-A9DF-777C00BDDF2F}">
      <dgm:prSet/>
      <dgm:spPr/>
      <dgm:t>
        <a:bodyPr/>
        <a:lstStyle/>
        <a:p>
          <a:endParaRPr lang="en-US"/>
        </a:p>
      </dgm:t>
    </dgm:pt>
    <dgm:pt modelId="{D37F7036-CFB2-4DF4-95C8-77A928CAA63A}">
      <dgm:prSet/>
      <dgm:spPr/>
      <dgm:t>
        <a:bodyPr/>
        <a:lstStyle/>
        <a:p>
          <a:r>
            <a:rPr lang="en-US" dirty="0"/>
            <a:t>•</a:t>
          </a:r>
          <a:r>
            <a:rPr lang="en-US" i="1" dirty="0"/>
            <a:t>	</a:t>
          </a:r>
          <a:r>
            <a:rPr lang="en-US" i="1" dirty="0">
              <a:solidFill>
                <a:srgbClr val="FF0000"/>
              </a:solidFill>
            </a:rPr>
            <a:t>MBS is recommended for patients with T2DM and BMI of 30-34.9 kg/m2. </a:t>
          </a:r>
        </a:p>
      </dgm:t>
    </dgm:pt>
    <dgm:pt modelId="{14A66221-8A15-45E4-B5DA-BA1977173125}" type="parTrans" cxnId="{121F60DC-E6E1-4558-8CB4-AC2FBF6DBC52}">
      <dgm:prSet/>
      <dgm:spPr/>
      <dgm:t>
        <a:bodyPr/>
        <a:lstStyle/>
        <a:p>
          <a:endParaRPr lang="en-US"/>
        </a:p>
      </dgm:t>
    </dgm:pt>
    <dgm:pt modelId="{F7B185B4-7A20-403A-862A-9F96275B7974}" type="sibTrans" cxnId="{121F60DC-E6E1-4558-8CB4-AC2FBF6DBC52}">
      <dgm:prSet/>
      <dgm:spPr/>
      <dgm:t>
        <a:bodyPr/>
        <a:lstStyle/>
        <a:p>
          <a:endParaRPr lang="en-US"/>
        </a:p>
      </dgm:t>
    </dgm:pt>
    <dgm:pt modelId="{3D698477-EA6D-46CB-A1D0-81D0AC65343D}">
      <dgm:prSet/>
      <dgm:spPr/>
      <dgm:t>
        <a:bodyPr/>
        <a:lstStyle/>
        <a:p>
          <a:r>
            <a:rPr lang="en-US" dirty="0"/>
            <a:t>•	</a:t>
          </a:r>
          <a:r>
            <a:rPr lang="en-US" i="1" dirty="0"/>
            <a:t>MBS is recommended for patients with </a:t>
          </a:r>
          <a:r>
            <a:rPr lang="en-US" i="1" dirty="0">
              <a:solidFill>
                <a:srgbClr val="FF0000"/>
              </a:solidFill>
            </a:rPr>
            <a:t>BMI of 30-34.9 kg/m2 and one obesity-associated medical problem.</a:t>
          </a:r>
        </a:p>
      </dgm:t>
    </dgm:pt>
    <dgm:pt modelId="{F532BE50-C619-417B-9AB5-2557DC73EBE2}" type="parTrans" cxnId="{2C3AE30A-03F6-42E6-B2D0-241118CDA6A2}">
      <dgm:prSet/>
      <dgm:spPr/>
      <dgm:t>
        <a:bodyPr/>
        <a:lstStyle/>
        <a:p>
          <a:endParaRPr lang="en-US"/>
        </a:p>
      </dgm:t>
    </dgm:pt>
    <dgm:pt modelId="{BA4DF179-C9E0-4226-BA87-F987593DAD15}" type="sibTrans" cxnId="{2C3AE30A-03F6-42E6-B2D0-241118CDA6A2}">
      <dgm:prSet/>
      <dgm:spPr/>
      <dgm:t>
        <a:bodyPr/>
        <a:lstStyle/>
        <a:p>
          <a:endParaRPr lang="en-US"/>
        </a:p>
      </dgm:t>
    </dgm:pt>
    <dgm:pt modelId="{30348772-5BFB-4D51-9CC1-14CD7F8E8C9A}">
      <dgm:prSet/>
      <dgm:spPr/>
      <dgm:t>
        <a:bodyPr/>
        <a:lstStyle/>
        <a:p>
          <a:r>
            <a:rPr lang="en-US" dirty="0"/>
            <a:t>•	</a:t>
          </a:r>
          <a:r>
            <a:rPr lang="en-US" i="1" dirty="0"/>
            <a:t>MBS should be considered in patients with BMI of 30-34.9 kg/m2 who do not achieve substantial or durable weight loss or co-morbidity improvement using nonsurgical methods.</a:t>
          </a:r>
        </a:p>
      </dgm:t>
    </dgm:pt>
    <dgm:pt modelId="{327F90AC-6751-464F-A4F7-580F5CFC9A17}" type="parTrans" cxnId="{17A209F7-4EAE-4AC5-B00D-184E750C5A44}">
      <dgm:prSet/>
      <dgm:spPr/>
      <dgm:t>
        <a:bodyPr/>
        <a:lstStyle/>
        <a:p>
          <a:endParaRPr lang="en-US"/>
        </a:p>
      </dgm:t>
    </dgm:pt>
    <dgm:pt modelId="{A60BF117-A43F-4D88-BE6B-39F2B446B3B8}" type="sibTrans" cxnId="{17A209F7-4EAE-4AC5-B00D-184E750C5A44}">
      <dgm:prSet/>
      <dgm:spPr/>
      <dgm:t>
        <a:bodyPr/>
        <a:lstStyle/>
        <a:p>
          <a:endParaRPr lang="en-US"/>
        </a:p>
      </dgm:t>
    </dgm:pt>
    <dgm:pt modelId="{D36EC3BD-D276-41BB-9834-8BD46F249111}">
      <dgm:prSet/>
      <dgm:spPr/>
      <dgm:t>
        <a:bodyPr/>
        <a:lstStyle/>
        <a:p>
          <a:r>
            <a:rPr lang="en-US" b="1" dirty="0"/>
            <a:t>Level of Evidence 2a </a:t>
          </a:r>
        </a:p>
      </dgm:t>
    </dgm:pt>
    <dgm:pt modelId="{25C240D8-3917-4066-BD63-2203427F165D}" type="parTrans" cxnId="{F8692F56-0818-4614-B571-E249D29E3849}">
      <dgm:prSet/>
      <dgm:spPr/>
      <dgm:t>
        <a:bodyPr/>
        <a:lstStyle/>
        <a:p>
          <a:endParaRPr lang="en-US"/>
        </a:p>
      </dgm:t>
    </dgm:pt>
    <dgm:pt modelId="{0715FCAE-CED0-45BF-AF7C-ACEEF1D10251}" type="sibTrans" cxnId="{F8692F56-0818-4614-B571-E249D29E3849}">
      <dgm:prSet/>
      <dgm:spPr/>
      <dgm:t>
        <a:bodyPr/>
        <a:lstStyle/>
        <a:p>
          <a:endParaRPr lang="en-US"/>
        </a:p>
      </dgm:t>
    </dgm:pt>
    <dgm:pt modelId="{2438FDA8-09AD-46FF-AA3D-3FE7E1A47D48}">
      <dgm:prSet/>
      <dgm:spPr/>
      <dgm:t>
        <a:bodyPr/>
        <a:lstStyle/>
        <a:p>
          <a:r>
            <a:rPr lang="en-US" b="1" dirty="0"/>
            <a:t>Grade of recommendation B</a:t>
          </a:r>
        </a:p>
      </dgm:t>
    </dgm:pt>
    <dgm:pt modelId="{F32E9C9F-3921-4F7B-991F-4862100861A1}" type="parTrans" cxnId="{326AEAC3-6FBF-47D8-B2A4-1A70C2146E46}">
      <dgm:prSet/>
      <dgm:spPr/>
      <dgm:t>
        <a:bodyPr/>
        <a:lstStyle/>
        <a:p>
          <a:endParaRPr lang="en-US"/>
        </a:p>
      </dgm:t>
    </dgm:pt>
    <dgm:pt modelId="{627D2F41-4892-4D03-ADEA-FAC6667A604C}" type="sibTrans" cxnId="{326AEAC3-6FBF-47D8-B2A4-1A70C2146E46}">
      <dgm:prSet/>
      <dgm:spPr/>
      <dgm:t>
        <a:bodyPr/>
        <a:lstStyle/>
        <a:p>
          <a:endParaRPr lang="en-US"/>
        </a:p>
      </dgm:t>
    </dgm:pt>
    <dgm:pt modelId="{F6AAEB23-0DE6-49EF-8F7B-3588B43BFC8B}" type="pres">
      <dgm:prSet presAssocID="{273ECEF3-DEE2-4EF2-BEC8-F570CED9A265}" presName="vert0" presStyleCnt="0">
        <dgm:presLayoutVars>
          <dgm:dir/>
          <dgm:animOne val="branch"/>
          <dgm:animLvl val="lvl"/>
        </dgm:presLayoutVars>
      </dgm:prSet>
      <dgm:spPr/>
    </dgm:pt>
    <dgm:pt modelId="{2A5011EF-CCB0-430E-BA90-E61B24F6051A}" type="pres">
      <dgm:prSet presAssocID="{8FEFC0A0-2E37-4F5D-9E5C-FA7C41AA4F17}" presName="thickLine" presStyleLbl="alignNode1" presStyleIdx="0" presStyleCnt="6"/>
      <dgm:spPr/>
    </dgm:pt>
    <dgm:pt modelId="{1DA18968-D046-4447-9FD2-2640B8459AD0}" type="pres">
      <dgm:prSet presAssocID="{8FEFC0A0-2E37-4F5D-9E5C-FA7C41AA4F17}" presName="horz1" presStyleCnt="0"/>
      <dgm:spPr/>
    </dgm:pt>
    <dgm:pt modelId="{235C63BF-518B-4849-9185-5476CA608DC1}" type="pres">
      <dgm:prSet presAssocID="{8FEFC0A0-2E37-4F5D-9E5C-FA7C41AA4F17}" presName="tx1" presStyleLbl="revTx" presStyleIdx="0" presStyleCnt="6"/>
      <dgm:spPr/>
    </dgm:pt>
    <dgm:pt modelId="{3C65ED49-8B7D-4FAA-9CAC-B2389ABC6967}" type="pres">
      <dgm:prSet presAssocID="{8FEFC0A0-2E37-4F5D-9E5C-FA7C41AA4F17}" presName="vert1" presStyleCnt="0"/>
      <dgm:spPr/>
    </dgm:pt>
    <dgm:pt modelId="{8D93E203-3ECF-4025-821F-FBD6D0A46868}" type="pres">
      <dgm:prSet presAssocID="{D37F7036-CFB2-4DF4-95C8-77A928CAA63A}" presName="thickLine" presStyleLbl="alignNode1" presStyleIdx="1" presStyleCnt="6"/>
      <dgm:spPr/>
    </dgm:pt>
    <dgm:pt modelId="{AFD55BA9-24C0-419A-8E66-1724BC8A2BB6}" type="pres">
      <dgm:prSet presAssocID="{D37F7036-CFB2-4DF4-95C8-77A928CAA63A}" presName="horz1" presStyleCnt="0"/>
      <dgm:spPr/>
    </dgm:pt>
    <dgm:pt modelId="{2893D7E3-4DE5-4E86-8681-9F7657C00FFD}" type="pres">
      <dgm:prSet presAssocID="{D37F7036-CFB2-4DF4-95C8-77A928CAA63A}" presName="tx1" presStyleLbl="revTx" presStyleIdx="1" presStyleCnt="6"/>
      <dgm:spPr/>
    </dgm:pt>
    <dgm:pt modelId="{AA9DCFFC-956A-4C74-8727-00F62BCF3E69}" type="pres">
      <dgm:prSet presAssocID="{D37F7036-CFB2-4DF4-95C8-77A928CAA63A}" presName="vert1" presStyleCnt="0"/>
      <dgm:spPr/>
    </dgm:pt>
    <dgm:pt modelId="{59FBB74B-18F2-43D0-88AF-8B6B24028467}" type="pres">
      <dgm:prSet presAssocID="{3D698477-EA6D-46CB-A1D0-81D0AC65343D}" presName="thickLine" presStyleLbl="alignNode1" presStyleIdx="2" presStyleCnt="6"/>
      <dgm:spPr/>
    </dgm:pt>
    <dgm:pt modelId="{25B3AF6F-A3D6-4940-8A02-F48261A02548}" type="pres">
      <dgm:prSet presAssocID="{3D698477-EA6D-46CB-A1D0-81D0AC65343D}" presName="horz1" presStyleCnt="0"/>
      <dgm:spPr/>
    </dgm:pt>
    <dgm:pt modelId="{C51F2F5F-479B-4A5B-8552-0D18EEB208B8}" type="pres">
      <dgm:prSet presAssocID="{3D698477-EA6D-46CB-A1D0-81D0AC65343D}" presName="tx1" presStyleLbl="revTx" presStyleIdx="2" presStyleCnt="6"/>
      <dgm:spPr/>
    </dgm:pt>
    <dgm:pt modelId="{38A3FE55-86F7-42CC-A0E4-D545D86F6E6D}" type="pres">
      <dgm:prSet presAssocID="{3D698477-EA6D-46CB-A1D0-81D0AC65343D}" presName="vert1" presStyleCnt="0"/>
      <dgm:spPr/>
    </dgm:pt>
    <dgm:pt modelId="{C4D0C36B-379F-468B-ACF1-7767487CBC1A}" type="pres">
      <dgm:prSet presAssocID="{30348772-5BFB-4D51-9CC1-14CD7F8E8C9A}" presName="thickLine" presStyleLbl="alignNode1" presStyleIdx="3" presStyleCnt="6"/>
      <dgm:spPr/>
    </dgm:pt>
    <dgm:pt modelId="{241AA590-D700-4340-8BF8-CF5992E82A4E}" type="pres">
      <dgm:prSet presAssocID="{30348772-5BFB-4D51-9CC1-14CD7F8E8C9A}" presName="horz1" presStyleCnt="0"/>
      <dgm:spPr/>
    </dgm:pt>
    <dgm:pt modelId="{46A6C5DB-F16C-44C3-9739-EA17AA369176}" type="pres">
      <dgm:prSet presAssocID="{30348772-5BFB-4D51-9CC1-14CD7F8E8C9A}" presName="tx1" presStyleLbl="revTx" presStyleIdx="3" presStyleCnt="6"/>
      <dgm:spPr/>
    </dgm:pt>
    <dgm:pt modelId="{634D6A06-FE2C-43B3-8874-44D26F2C4FA2}" type="pres">
      <dgm:prSet presAssocID="{30348772-5BFB-4D51-9CC1-14CD7F8E8C9A}" presName="vert1" presStyleCnt="0"/>
      <dgm:spPr/>
    </dgm:pt>
    <dgm:pt modelId="{1E433D12-6011-4228-82E4-BBB546950B1C}" type="pres">
      <dgm:prSet presAssocID="{D36EC3BD-D276-41BB-9834-8BD46F249111}" presName="thickLine" presStyleLbl="alignNode1" presStyleIdx="4" presStyleCnt="6"/>
      <dgm:spPr/>
    </dgm:pt>
    <dgm:pt modelId="{DABE2F8D-7929-4CFA-88AD-35F84C6C882E}" type="pres">
      <dgm:prSet presAssocID="{D36EC3BD-D276-41BB-9834-8BD46F249111}" presName="horz1" presStyleCnt="0"/>
      <dgm:spPr/>
    </dgm:pt>
    <dgm:pt modelId="{D8C6B9F2-9D99-4C24-A167-33B9C4B34AE2}" type="pres">
      <dgm:prSet presAssocID="{D36EC3BD-D276-41BB-9834-8BD46F249111}" presName="tx1" presStyleLbl="revTx" presStyleIdx="4" presStyleCnt="6"/>
      <dgm:spPr/>
    </dgm:pt>
    <dgm:pt modelId="{C4F69423-3911-4F1B-AC76-D37341CDB780}" type="pres">
      <dgm:prSet presAssocID="{D36EC3BD-D276-41BB-9834-8BD46F249111}" presName="vert1" presStyleCnt="0"/>
      <dgm:spPr/>
    </dgm:pt>
    <dgm:pt modelId="{9ED55D1E-D49B-4F35-983F-1A3F0090CF03}" type="pres">
      <dgm:prSet presAssocID="{2438FDA8-09AD-46FF-AA3D-3FE7E1A47D48}" presName="thickLine" presStyleLbl="alignNode1" presStyleIdx="5" presStyleCnt="6"/>
      <dgm:spPr/>
    </dgm:pt>
    <dgm:pt modelId="{29C30BDD-7B4C-495C-9C0C-6646EA15FCCC}" type="pres">
      <dgm:prSet presAssocID="{2438FDA8-09AD-46FF-AA3D-3FE7E1A47D48}" presName="horz1" presStyleCnt="0"/>
      <dgm:spPr/>
    </dgm:pt>
    <dgm:pt modelId="{48A69262-2DC1-4971-B9D5-E59D1CAE04B9}" type="pres">
      <dgm:prSet presAssocID="{2438FDA8-09AD-46FF-AA3D-3FE7E1A47D48}" presName="tx1" presStyleLbl="revTx" presStyleIdx="5" presStyleCnt="6"/>
      <dgm:spPr/>
    </dgm:pt>
    <dgm:pt modelId="{0670C309-2033-4ACB-8CAC-052391474912}" type="pres">
      <dgm:prSet presAssocID="{2438FDA8-09AD-46FF-AA3D-3FE7E1A47D48}" presName="vert1" presStyleCnt="0"/>
      <dgm:spPr/>
    </dgm:pt>
  </dgm:ptLst>
  <dgm:cxnLst>
    <dgm:cxn modelId="{2C3AE30A-03F6-42E6-B2D0-241118CDA6A2}" srcId="{273ECEF3-DEE2-4EF2-BEC8-F570CED9A265}" destId="{3D698477-EA6D-46CB-A1D0-81D0AC65343D}" srcOrd="2" destOrd="0" parTransId="{F532BE50-C619-417B-9AB5-2557DC73EBE2}" sibTransId="{BA4DF179-C9E0-4226-BA87-F987593DAD15}"/>
    <dgm:cxn modelId="{8832A416-BE1E-409E-9534-BDAF0F6ED8AC}" type="presOf" srcId="{D37F7036-CFB2-4DF4-95C8-77A928CAA63A}" destId="{2893D7E3-4DE5-4E86-8681-9F7657C00FFD}" srcOrd="0" destOrd="0" presId="urn:microsoft.com/office/officeart/2008/layout/LinedList"/>
    <dgm:cxn modelId="{7F09CF21-1669-45FE-BF2C-FA157E8FE939}" type="presOf" srcId="{30348772-5BFB-4D51-9CC1-14CD7F8E8C9A}" destId="{46A6C5DB-F16C-44C3-9739-EA17AA369176}" srcOrd="0" destOrd="0" presId="urn:microsoft.com/office/officeart/2008/layout/LinedList"/>
    <dgm:cxn modelId="{11FB5127-8EEB-4C3D-8E01-5981298E7D9A}" type="presOf" srcId="{2438FDA8-09AD-46FF-AA3D-3FE7E1A47D48}" destId="{48A69262-2DC1-4971-B9D5-E59D1CAE04B9}" srcOrd="0" destOrd="0" presId="urn:microsoft.com/office/officeart/2008/layout/LinedList"/>
    <dgm:cxn modelId="{556FF35E-A490-4443-80CC-9FC18CED9515}" type="presOf" srcId="{8FEFC0A0-2E37-4F5D-9E5C-FA7C41AA4F17}" destId="{235C63BF-518B-4849-9185-5476CA608DC1}" srcOrd="0" destOrd="0" presId="urn:microsoft.com/office/officeart/2008/layout/LinedList"/>
    <dgm:cxn modelId="{F8692F56-0818-4614-B571-E249D29E3849}" srcId="{273ECEF3-DEE2-4EF2-BEC8-F570CED9A265}" destId="{D36EC3BD-D276-41BB-9834-8BD46F249111}" srcOrd="4" destOrd="0" parTransId="{25C240D8-3917-4066-BD63-2203427F165D}" sibTransId="{0715FCAE-CED0-45BF-AF7C-ACEEF1D10251}"/>
    <dgm:cxn modelId="{E8AA7D8B-3AC4-4388-BECB-8108018D068E}" type="presOf" srcId="{273ECEF3-DEE2-4EF2-BEC8-F570CED9A265}" destId="{F6AAEB23-0DE6-49EF-8F7B-3588B43BFC8B}" srcOrd="0" destOrd="0" presId="urn:microsoft.com/office/officeart/2008/layout/LinedList"/>
    <dgm:cxn modelId="{3B22F5AA-D5E9-4DC2-8929-B3C276B42584}" type="presOf" srcId="{D36EC3BD-D276-41BB-9834-8BD46F249111}" destId="{D8C6B9F2-9D99-4C24-A167-33B9C4B34AE2}" srcOrd="0" destOrd="0" presId="urn:microsoft.com/office/officeart/2008/layout/LinedList"/>
    <dgm:cxn modelId="{CA47C5AD-9E79-4C3D-85DA-CEB3EC65C3D0}" type="presOf" srcId="{3D698477-EA6D-46CB-A1D0-81D0AC65343D}" destId="{C51F2F5F-479B-4A5B-8552-0D18EEB208B8}" srcOrd="0" destOrd="0" presId="urn:microsoft.com/office/officeart/2008/layout/LinedList"/>
    <dgm:cxn modelId="{326AEAC3-6FBF-47D8-B2A4-1A70C2146E46}" srcId="{273ECEF3-DEE2-4EF2-BEC8-F570CED9A265}" destId="{2438FDA8-09AD-46FF-AA3D-3FE7E1A47D48}" srcOrd="5" destOrd="0" parTransId="{F32E9C9F-3921-4F7B-991F-4862100861A1}" sibTransId="{627D2F41-4892-4D03-ADEA-FAC6667A604C}"/>
    <dgm:cxn modelId="{121F60DC-E6E1-4558-8CB4-AC2FBF6DBC52}" srcId="{273ECEF3-DEE2-4EF2-BEC8-F570CED9A265}" destId="{D37F7036-CFB2-4DF4-95C8-77A928CAA63A}" srcOrd="1" destOrd="0" parTransId="{14A66221-8A15-45E4-B5DA-BA1977173125}" sibTransId="{F7B185B4-7A20-403A-862A-9F96275B7974}"/>
    <dgm:cxn modelId="{143C30EC-96AF-4D70-A9DF-777C00BDDF2F}" srcId="{273ECEF3-DEE2-4EF2-BEC8-F570CED9A265}" destId="{8FEFC0A0-2E37-4F5D-9E5C-FA7C41AA4F17}" srcOrd="0" destOrd="0" parTransId="{20C809F8-5E66-4EF9-9C33-F52EBE139D5F}" sibTransId="{AE9BBCE0-9242-4050-A9E2-D5DC0B2A451B}"/>
    <dgm:cxn modelId="{17A209F7-4EAE-4AC5-B00D-184E750C5A44}" srcId="{273ECEF3-DEE2-4EF2-BEC8-F570CED9A265}" destId="{30348772-5BFB-4D51-9CC1-14CD7F8E8C9A}" srcOrd="3" destOrd="0" parTransId="{327F90AC-6751-464F-A4F7-580F5CFC9A17}" sibTransId="{A60BF117-A43F-4D88-BE6B-39F2B446B3B8}"/>
    <dgm:cxn modelId="{A78EFC96-02E3-4B15-B6F8-0EA4D5068F89}" type="presParOf" srcId="{F6AAEB23-0DE6-49EF-8F7B-3588B43BFC8B}" destId="{2A5011EF-CCB0-430E-BA90-E61B24F6051A}" srcOrd="0" destOrd="0" presId="urn:microsoft.com/office/officeart/2008/layout/LinedList"/>
    <dgm:cxn modelId="{3A68ADCE-E63F-4B57-A638-296FBD588B39}" type="presParOf" srcId="{F6AAEB23-0DE6-49EF-8F7B-3588B43BFC8B}" destId="{1DA18968-D046-4447-9FD2-2640B8459AD0}" srcOrd="1" destOrd="0" presId="urn:microsoft.com/office/officeart/2008/layout/LinedList"/>
    <dgm:cxn modelId="{BA2E00AD-3102-4676-86BF-2735D63560CD}" type="presParOf" srcId="{1DA18968-D046-4447-9FD2-2640B8459AD0}" destId="{235C63BF-518B-4849-9185-5476CA608DC1}" srcOrd="0" destOrd="0" presId="urn:microsoft.com/office/officeart/2008/layout/LinedList"/>
    <dgm:cxn modelId="{15B68CF5-31E0-4B9E-AB21-B6AE59A29F49}" type="presParOf" srcId="{1DA18968-D046-4447-9FD2-2640B8459AD0}" destId="{3C65ED49-8B7D-4FAA-9CAC-B2389ABC6967}" srcOrd="1" destOrd="0" presId="urn:microsoft.com/office/officeart/2008/layout/LinedList"/>
    <dgm:cxn modelId="{D766DFB9-9DF0-48FE-BF22-76BDA4060F13}" type="presParOf" srcId="{F6AAEB23-0DE6-49EF-8F7B-3588B43BFC8B}" destId="{8D93E203-3ECF-4025-821F-FBD6D0A46868}" srcOrd="2" destOrd="0" presId="urn:microsoft.com/office/officeart/2008/layout/LinedList"/>
    <dgm:cxn modelId="{E70B173D-6F2E-43F6-ADF2-3279EAAA26B3}" type="presParOf" srcId="{F6AAEB23-0DE6-49EF-8F7B-3588B43BFC8B}" destId="{AFD55BA9-24C0-419A-8E66-1724BC8A2BB6}" srcOrd="3" destOrd="0" presId="urn:microsoft.com/office/officeart/2008/layout/LinedList"/>
    <dgm:cxn modelId="{ED9737E7-C723-4B21-8829-FFB5689B050E}" type="presParOf" srcId="{AFD55BA9-24C0-419A-8E66-1724BC8A2BB6}" destId="{2893D7E3-4DE5-4E86-8681-9F7657C00FFD}" srcOrd="0" destOrd="0" presId="urn:microsoft.com/office/officeart/2008/layout/LinedList"/>
    <dgm:cxn modelId="{4CA84BAC-17E1-4391-89EC-FA24F3E859D0}" type="presParOf" srcId="{AFD55BA9-24C0-419A-8E66-1724BC8A2BB6}" destId="{AA9DCFFC-956A-4C74-8727-00F62BCF3E69}" srcOrd="1" destOrd="0" presId="urn:microsoft.com/office/officeart/2008/layout/LinedList"/>
    <dgm:cxn modelId="{70A9C711-9E30-4EF9-B18B-6D61BDAE2C49}" type="presParOf" srcId="{F6AAEB23-0DE6-49EF-8F7B-3588B43BFC8B}" destId="{59FBB74B-18F2-43D0-88AF-8B6B24028467}" srcOrd="4" destOrd="0" presId="urn:microsoft.com/office/officeart/2008/layout/LinedList"/>
    <dgm:cxn modelId="{12D02A71-557C-486B-9AAF-8C090D067604}" type="presParOf" srcId="{F6AAEB23-0DE6-49EF-8F7B-3588B43BFC8B}" destId="{25B3AF6F-A3D6-4940-8A02-F48261A02548}" srcOrd="5" destOrd="0" presId="urn:microsoft.com/office/officeart/2008/layout/LinedList"/>
    <dgm:cxn modelId="{CA692FEA-4B35-4588-8A2A-71DBFE49660F}" type="presParOf" srcId="{25B3AF6F-A3D6-4940-8A02-F48261A02548}" destId="{C51F2F5F-479B-4A5B-8552-0D18EEB208B8}" srcOrd="0" destOrd="0" presId="urn:microsoft.com/office/officeart/2008/layout/LinedList"/>
    <dgm:cxn modelId="{B8A4C008-A802-462E-98C9-016D7D37D0D1}" type="presParOf" srcId="{25B3AF6F-A3D6-4940-8A02-F48261A02548}" destId="{38A3FE55-86F7-42CC-A0E4-D545D86F6E6D}" srcOrd="1" destOrd="0" presId="urn:microsoft.com/office/officeart/2008/layout/LinedList"/>
    <dgm:cxn modelId="{7512384F-73B0-4641-A5D5-DC15F79B1543}" type="presParOf" srcId="{F6AAEB23-0DE6-49EF-8F7B-3588B43BFC8B}" destId="{C4D0C36B-379F-468B-ACF1-7767487CBC1A}" srcOrd="6" destOrd="0" presId="urn:microsoft.com/office/officeart/2008/layout/LinedList"/>
    <dgm:cxn modelId="{31E98C91-3D89-4EBB-B5DB-3F0827571DC6}" type="presParOf" srcId="{F6AAEB23-0DE6-49EF-8F7B-3588B43BFC8B}" destId="{241AA590-D700-4340-8BF8-CF5992E82A4E}" srcOrd="7" destOrd="0" presId="urn:microsoft.com/office/officeart/2008/layout/LinedList"/>
    <dgm:cxn modelId="{BA46E986-C874-4ACF-A5B1-4A49DB0DEBA7}" type="presParOf" srcId="{241AA590-D700-4340-8BF8-CF5992E82A4E}" destId="{46A6C5DB-F16C-44C3-9739-EA17AA369176}" srcOrd="0" destOrd="0" presId="urn:microsoft.com/office/officeart/2008/layout/LinedList"/>
    <dgm:cxn modelId="{51B6C7EE-B10D-4FAD-B6AB-D0ECDD21167D}" type="presParOf" srcId="{241AA590-D700-4340-8BF8-CF5992E82A4E}" destId="{634D6A06-FE2C-43B3-8874-44D26F2C4FA2}" srcOrd="1" destOrd="0" presId="urn:microsoft.com/office/officeart/2008/layout/LinedList"/>
    <dgm:cxn modelId="{5380EF1D-BAA5-4160-B28A-1404678FFF81}" type="presParOf" srcId="{F6AAEB23-0DE6-49EF-8F7B-3588B43BFC8B}" destId="{1E433D12-6011-4228-82E4-BBB546950B1C}" srcOrd="8" destOrd="0" presId="urn:microsoft.com/office/officeart/2008/layout/LinedList"/>
    <dgm:cxn modelId="{72AB3367-7406-49DB-8428-6F179065AA45}" type="presParOf" srcId="{F6AAEB23-0DE6-49EF-8F7B-3588B43BFC8B}" destId="{DABE2F8D-7929-4CFA-88AD-35F84C6C882E}" srcOrd="9" destOrd="0" presId="urn:microsoft.com/office/officeart/2008/layout/LinedList"/>
    <dgm:cxn modelId="{6FDDC461-B8EE-427B-8CF3-C5924455170B}" type="presParOf" srcId="{DABE2F8D-7929-4CFA-88AD-35F84C6C882E}" destId="{D8C6B9F2-9D99-4C24-A167-33B9C4B34AE2}" srcOrd="0" destOrd="0" presId="urn:microsoft.com/office/officeart/2008/layout/LinedList"/>
    <dgm:cxn modelId="{2273DAFE-FE73-4C7F-92F4-704F5CA13DC4}" type="presParOf" srcId="{DABE2F8D-7929-4CFA-88AD-35F84C6C882E}" destId="{C4F69423-3911-4F1B-AC76-D37341CDB780}" srcOrd="1" destOrd="0" presId="urn:microsoft.com/office/officeart/2008/layout/LinedList"/>
    <dgm:cxn modelId="{12DD7A81-4048-4482-ADC9-E389970F9AB9}" type="presParOf" srcId="{F6AAEB23-0DE6-49EF-8F7B-3588B43BFC8B}" destId="{9ED55D1E-D49B-4F35-983F-1A3F0090CF03}" srcOrd="10" destOrd="0" presId="urn:microsoft.com/office/officeart/2008/layout/LinedList"/>
    <dgm:cxn modelId="{24228C91-C98B-4E07-9F1F-ACC299A50B38}" type="presParOf" srcId="{F6AAEB23-0DE6-49EF-8F7B-3588B43BFC8B}" destId="{29C30BDD-7B4C-495C-9C0C-6646EA15FCCC}" srcOrd="11" destOrd="0" presId="urn:microsoft.com/office/officeart/2008/layout/LinedList"/>
    <dgm:cxn modelId="{396931DB-B42A-4A52-AED8-ABC83850D93C}" type="presParOf" srcId="{29C30BDD-7B4C-495C-9C0C-6646EA15FCCC}" destId="{48A69262-2DC1-4971-B9D5-E59D1CAE04B9}" srcOrd="0" destOrd="0" presId="urn:microsoft.com/office/officeart/2008/layout/LinedList"/>
    <dgm:cxn modelId="{DFDEEC40-ACBF-4865-A4AB-88162CD35E5A}" type="presParOf" srcId="{29C30BDD-7B4C-495C-9C0C-6646EA15FCCC}" destId="{0670C309-2033-4ACB-8CAC-05239147491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73ECEF3-DEE2-4EF2-BEC8-F570CED9A26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FEFC0A0-2E37-4F5D-9E5C-FA7C41AA4F17}">
      <dgm:prSet/>
      <dgm:spPr/>
      <dgm:t>
        <a:bodyPr/>
        <a:lstStyle/>
        <a:p>
          <a:r>
            <a:rPr lang="en-US" b="1" dirty="0"/>
            <a:t>Recommendation:</a:t>
          </a:r>
          <a:r>
            <a:rPr lang="en-US" dirty="0"/>
            <a:t> </a:t>
          </a:r>
        </a:p>
      </dgm:t>
    </dgm:pt>
    <dgm:pt modelId="{20C809F8-5E66-4EF9-9C33-F52EBE139D5F}" type="parTrans" cxnId="{143C30EC-96AF-4D70-A9DF-777C00BDDF2F}">
      <dgm:prSet/>
      <dgm:spPr/>
      <dgm:t>
        <a:bodyPr/>
        <a:lstStyle/>
        <a:p>
          <a:endParaRPr lang="en-US"/>
        </a:p>
      </dgm:t>
    </dgm:pt>
    <dgm:pt modelId="{AE9BBCE0-9242-4050-A9E2-D5DC0B2A451B}" type="sibTrans" cxnId="{143C30EC-96AF-4D70-A9DF-777C00BDDF2F}">
      <dgm:prSet/>
      <dgm:spPr/>
      <dgm:t>
        <a:bodyPr/>
        <a:lstStyle/>
        <a:p>
          <a:endParaRPr lang="en-US"/>
        </a:p>
      </dgm:t>
    </dgm:pt>
    <dgm:pt modelId="{D37F7036-CFB2-4DF4-95C8-77A928CAA63A}">
      <dgm:prSet/>
      <dgm:spPr/>
      <dgm:t>
        <a:bodyPr/>
        <a:lstStyle/>
        <a:p>
          <a:r>
            <a:rPr lang="en-US" dirty="0"/>
            <a:t>•</a:t>
          </a:r>
          <a:r>
            <a:rPr lang="en-US" i="1" dirty="0"/>
            <a:t>	MBS is recommended for patients with </a:t>
          </a:r>
          <a:r>
            <a:rPr lang="en-US" i="1" dirty="0">
              <a:solidFill>
                <a:srgbClr val="FF0000"/>
              </a:solidFill>
            </a:rPr>
            <a:t>BMI </a:t>
          </a:r>
          <a:r>
            <a:rPr lang="en-US" dirty="0">
              <a:solidFill>
                <a:srgbClr val="FF0000"/>
              </a:solidFill>
            </a:rPr>
            <a:t>≥ </a:t>
          </a:r>
          <a:r>
            <a:rPr lang="en-US" i="1" dirty="0">
              <a:solidFill>
                <a:srgbClr val="FF0000"/>
              </a:solidFill>
            </a:rPr>
            <a:t>35 </a:t>
          </a:r>
          <a:r>
            <a:rPr lang="en-US" dirty="0">
              <a:solidFill>
                <a:srgbClr val="FF0000"/>
              </a:solidFill>
            </a:rPr>
            <a:t>kg/m</a:t>
          </a:r>
          <a:r>
            <a:rPr lang="en-US" baseline="30000" dirty="0">
              <a:solidFill>
                <a:srgbClr val="FF0000"/>
              </a:solidFill>
            </a:rPr>
            <a:t>2</a:t>
          </a:r>
          <a:r>
            <a:rPr lang="en-US" i="1" dirty="0">
              <a:solidFill>
                <a:srgbClr val="FF0000"/>
              </a:solidFill>
            </a:rPr>
            <a:t> regardless of the presence, absence, or severity of co-morbid conditions.</a:t>
          </a:r>
        </a:p>
      </dgm:t>
    </dgm:pt>
    <dgm:pt modelId="{14A66221-8A15-45E4-B5DA-BA1977173125}" type="parTrans" cxnId="{121F60DC-E6E1-4558-8CB4-AC2FBF6DBC52}">
      <dgm:prSet/>
      <dgm:spPr/>
      <dgm:t>
        <a:bodyPr/>
        <a:lstStyle/>
        <a:p>
          <a:endParaRPr lang="en-US"/>
        </a:p>
      </dgm:t>
    </dgm:pt>
    <dgm:pt modelId="{F7B185B4-7A20-403A-862A-9F96275B7974}" type="sibTrans" cxnId="{121F60DC-E6E1-4558-8CB4-AC2FBF6DBC52}">
      <dgm:prSet/>
      <dgm:spPr/>
      <dgm:t>
        <a:bodyPr/>
        <a:lstStyle/>
        <a:p>
          <a:endParaRPr lang="en-US"/>
        </a:p>
      </dgm:t>
    </dgm:pt>
    <dgm:pt modelId="{D36EC3BD-D276-41BB-9834-8BD46F249111}">
      <dgm:prSet/>
      <dgm:spPr/>
      <dgm:t>
        <a:bodyPr/>
        <a:lstStyle/>
        <a:p>
          <a:r>
            <a:rPr lang="en-US" b="1" dirty="0"/>
            <a:t>Level of Evidence 5 </a:t>
          </a:r>
        </a:p>
      </dgm:t>
    </dgm:pt>
    <dgm:pt modelId="{25C240D8-3917-4066-BD63-2203427F165D}" type="parTrans" cxnId="{F8692F56-0818-4614-B571-E249D29E3849}">
      <dgm:prSet/>
      <dgm:spPr/>
      <dgm:t>
        <a:bodyPr/>
        <a:lstStyle/>
        <a:p>
          <a:endParaRPr lang="en-US"/>
        </a:p>
      </dgm:t>
    </dgm:pt>
    <dgm:pt modelId="{0715FCAE-CED0-45BF-AF7C-ACEEF1D10251}" type="sibTrans" cxnId="{F8692F56-0818-4614-B571-E249D29E3849}">
      <dgm:prSet/>
      <dgm:spPr/>
      <dgm:t>
        <a:bodyPr/>
        <a:lstStyle/>
        <a:p>
          <a:endParaRPr lang="en-US"/>
        </a:p>
      </dgm:t>
    </dgm:pt>
    <dgm:pt modelId="{2438FDA8-09AD-46FF-AA3D-3FE7E1A47D48}">
      <dgm:prSet/>
      <dgm:spPr/>
      <dgm:t>
        <a:bodyPr/>
        <a:lstStyle/>
        <a:p>
          <a:r>
            <a:rPr lang="en-US" b="1" dirty="0"/>
            <a:t>Grade of recommendation D</a:t>
          </a:r>
        </a:p>
      </dgm:t>
    </dgm:pt>
    <dgm:pt modelId="{F32E9C9F-3921-4F7B-991F-4862100861A1}" type="parTrans" cxnId="{326AEAC3-6FBF-47D8-B2A4-1A70C2146E46}">
      <dgm:prSet/>
      <dgm:spPr/>
      <dgm:t>
        <a:bodyPr/>
        <a:lstStyle/>
        <a:p>
          <a:endParaRPr lang="en-US"/>
        </a:p>
      </dgm:t>
    </dgm:pt>
    <dgm:pt modelId="{627D2F41-4892-4D03-ADEA-FAC6667A604C}" type="sibTrans" cxnId="{326AEAC3-6FBF-47D8-B2A4-1A70C2146E46}">
      <dgm:prSet/>
      <dgm:spPr/>
      <dgm:t>
        <a:bodyPr/>
        <a:lstStyle/>
        <a:p>
          <a:endParaRPr lang="en-US"/>
        </a:p>
      </dgm:t>
    </dgm:pt>
    <dgm:pt modelId="{F6AAEB23-0DE6-49EF-8F7B-3588B43BFC8B}" type="pres">
      <dgm:prSet presAssocID="{273ECEF3-DEE2-4EF2-BEC8-F570CED9A265}" presName="vert0" presStyleCnt="0">
        <dgm:presLayoutVars>
          <dgm:dir/>
          <dgm:animOne val="branch"/>
          <dgm:animLvl val="lvl"/>
        </dgm:presLayoutVars>
      </dgm:prSet>
      <dgm:spPr/>
    </dgm:pt>
    <dgm:pt modelId="{2A5011EF-CCB0-430E-BA90-E61B24F6051A}" type="pres">
      <dgm:prSet presAssocID="{8FEFC0A0-2E37-4F5D-9E5C-FA7C41AA4F17}" presName="thickLine" presStyleLbl="alignNode1" presStyleIdx="0" presStyleCnt="4"/>
      <dgm:spPr/>
    </dgm:pt>
    <dgm:pt modelId="{1DA18968-D046-4447-9FD2-2640B8459AD0}" type="pres">
      <dgm:prSet presAssocID="{8FEFC0A0-2E37-4F5D-9E5C-FA7C41AA4F17}" presName="horz1" presStyleCnt="0"/>
      <dgm:spPr/>
    </dgm:pt>
    <dgm:pt modelId="{235C63BF-518B-4849-9185-5476CA608DC1}" type="pres">
      <dgm:prSet presAssocID="{8FEFC0A0-2E37-4F5D-9E5C-FA7C41AA4F17}" presName="tx1" presStyleLbl="revTx" presStyleIdx="0" presStyleCnt="4"/>
      <dgm:spPr/>
    </dgm:pt>
    <dgm:pt modelId="{3C65ED49-8B7D-4FAA-9CAC-B2389ABC6967}" type="pres">
      <dgm:prSet presAssocID="{8FEFC0A0-2E37-4F5D-9E5C-FA7C41AA4F17}" presName="vert1" presStyleCnt="0"/>
      <dgm:spPr/>
    </dgm:pt>
    <dgm:pt modelId="{8D93E203-3ECF-4025-821F-FBD6D0A46868}" type="pres">
      <dgm:prSet presAssocID="{D37F7036-CFB2-4DF4-95C8-77A928CAA63A}" presName="thickLine" presStyleLbl="alignNode1" presStyleIdx="1" presStyleCnt="4"/>
      <dgm:spPr/>
    </dgm:pt>
    <dgm:pt modelId="{AFD55BA9-24C0-419A-8E66-1724BC8A2BB6}" type="pres">
      <dgm:prSet presAssocID="{D37F7036-CFB2-4DF4-95C8-77A928CAA63A}" presName="horz1" presStyleCnt="0"/>
      <dgm:spPr/>
    </dgm:pt>
    <dgm:pt modelId="{2893D7E3-4DE5-4E86-8681-9F7657C00FFD}" type="pres">
      <dgm:prSet presAssocID="{D37F7036-CFB2-4DF4-95C8-77A928CAA63A}" presName="tx1" presStyleLbl="revTx" presStyleIdx="1" presStyleCnt="4"/>
      <dgm:spPr/>
    </dgm:pt>
    <dgm:pt modelId="{AA9DCFFC-956A-4C74-8727-00F62BCF3E69}" type="pres">
      <dgm:prSet presAssocID="{D37F7036-CFB2-4DF4-95C8-77A928CAA63A}" presName="vert1" presStyleCnt="0"/>
      <dgm:spPr/>
    </dgm:pt>
    <dgm:pt modelId="{1E433D12-6011-4228-82E4-BBB546950B1C}" type="pres">
      <dgm:prSet presAssocID="{D36EC3BD-D276-41BB-9834-8BD46F249111}" presName="thickLine" presStyleLbl="alignNode1" presStyleIdx="2" presStyleCnt="4"/>
      <dgm:spPr/>
    </dgm:pt>
    <dgm:pt modelId="{DABE2F8D-7929-4CFA-88AD-35F84C6C882E}" type="pres">
      <dgm:prSet presAssocID="{D36EC3BD-D276-41BB-9834-8BD46F249111}" presName="horz1" presStyleCnt="0"/>
      <dgm:spPr/>
    </dgm:pt>
    <dgm:pt modelId="{D8C6B9F2-9D99-4C24-A167-33B9C4B34AE2}" type="pres">
      <dgm:prSet presAssocID="{D36EC3BD-D276-41BB-9834-8BD46F249111}" presName="tx1" presStyleLbl="revTx" presStyleIdx="2" presStyleCnt="4"/>
      <dgm:spPr/>
    </dgm:pt>
    <dgm:pt modelId="{C4F69423-3911-4F1B-AC76-D37341CDB780}" type="pres">
      <dgm:prSet presAssocID="{D36EC3BD-D276-41BB-9834-8BD46F249111}" presName="vert1" presStyleCnt="0"/>
      <dgm:spPr/>
    </dgm:pt>
    <dgm:pt modelId="{9ED55D1E-D49B-4F35-983F-1A3F0090CF03}" type="pres">
      <dgm:prSet presAssocID="{2438FDA8-09AD-46FF-AA3D-3FE7E1A47D48}" presName="thickLine" presStyleLbl="alignNode1" presStyleIdx="3" presStyleCnt="4"/>
      <dgm:spPr/>
    </dgm:pt>
    <dgm:pt modelId="{29C30BDD-7B4C-495C-9C0C-6646EA15FCCC}" type="pres">
      <dgm:prSet presAssocID="{2438FDA8-09AD-46FF-AA3D-3FE7E1A47D48}" presName="horz1" presStyleCnt="0"/>
      <dgm:spPr/>
    </dgm:pt>
    <dgm:pt modelId="{48A69262-2DC1-4971-B9D5-E59D1CAE04B9}" type="pres">
      <dgm:prSet presAssocID="{2438FDA8-09AD-46FF-AA3D-3FE7E1A47D48}" presName="tx1" presStyleLbl="revTx" presStyleIdx="3" presStyleCnt="4"/>
      <dgm:spPr/>
    </dgm:pt>
    <dgm:pt modelId="{0670C309-2033-4ACB-8CAC-052391474912}" type="pres">
      <dgm:prSet presAssocID="{2438FDA8-09AD-46FF-AA3D-3FE7E1A47D48}" presName="vert1" presStyleCnt="0"/>
      <dgm:spPr/>
    </dgm:pt>
  </dgm:ptLst>
  <dgm:cxnLst>
    <dgm:cxn modelId="{8832A416-BE1E-409E-9534-BDAF0F6ED8AC}" type="presOf" srcId="{D37F7036-CFB2-4DF4-95C8-77A928CAA63A}" destId="{2893D7E3-4DE5-4E86-8681-9F7657C00FFD}" srcOrd="0" destOrd="0" presId="urn:microsoft.com/office/officeart/2008/layout/LinedList"/>
    <dgm:cxn modelId="{11FB5127-8EEB-4C3D-8E01-5981298E7D9A}" type="presOf" srcId="{2438FDA8-09AD-46FF-AA3D-3FE7E1A47D48}" destId="{48A69262-2DC1-4971-B9D5-E59D1CAE04B9}" srcOrd="0" destOrd="0" presId="urn:microsoft.com/office/officeart/2008/layout/LinedList"/>
    <dgm:cxn modelId="{556FF35E-A490-4443-80CC-9FC18CED9515}" type="presOf" srcId="{8FEFC0A0-2E37-4F5D-9E5C-FA7C41AA4F17}" destId="{235C63BF-518B-4849-9185-5476CA608DC1}" srcOrd="0" destOrd="0" presId="urn:microsoft.com/office/officeart/2008/layout/LinedList"/>
    <dgm:cxn modelId="{F8692F56-0818-4614-B571-E249D29E3849}" srcId="{273ECEF3-DEE2-4EF2-BEC8-F570CED9A265}" destId="{D36EC3BD-D276-41BB-9834-8BD46F249111}" srcOrd="2" destOrd="0" parTransId="{25C240D8-3917-4066-BD63-2203427F165D}" sibTransId="{0715FCAE-CED0-45BF-AF7C-ACEEF1D10251}"/>
    <dgm:cxn modelId="{E8AA7D8B-3AC4-4388-BECB-8108018D068E}" type="presOf" srcId="{273ECEF3-DEE2-4EF2-BEC8-F570CED9A265}" destId="{F6AAEB23-0DE6-49EF-8F7B-3588B43BFC8B}" srcOrd="0" destOrd="0" presId="urn:microsoft.com/office/officeart/2008/layout/LinedList"/>
    <dgm:cxn modelId="{3B22F5AA-D5E9-4DC2-8929-B3C276B42584}" type="presOf" srcId="{D36EC3BD-D276-41BB-9834-8BD46F249111}" destId="{D8C6B9F2-9D99-4C24-A167-33B9C4B34AE2}" srcOrd="0" destOrd="0" presId="urn:microsoft.com/office/officeart/2008/layout/LinedList"/>
    <dgm:cxn modelId="{326AEAC3-6FBF-47D8-B2A4-1A70C2146E46}" srcId="{273ECEF3-DEE2-4EF2-BEC8-F570CED9A265}" destId="{2438FDA8-09AD-46FF-AA3D-3FE7E1A47D48}" srcOrd="3" destOrd="0" parTransId="{F32E9C9F-3921-4F7B-991F-4862100861A1}" sibTransId="{627D2F41-4892-4D03-ADEA-FAC6667A604C}"/>
    <dgm:cxn modelId="{121F60DC-E6E1-4558-8CB4-AC2FBF6DBC52}" srcId="{273ECEF3-DEE2-4EF2-BEC8-F570CED9A265}" destId="{D37F7036-CFB2-4DF4-95C8-77A928CAA63A}" srcOrd="1" destOrd="0" parTransId="{14A66221-8A15-45E4-B5DA-BA1977173125}" sibTransId="{F7B185B4-7A20-403A-862A-9F96275B7974}"/>
    <dgm:cxn modelId="{143C30EC-96AF-4D70-A9DF-777C00BDDF2F}" srcId="{273ECEF3-DEE2-4EF2-BEC8-F570CED9A265}" destId="{8FEFC0A0-2E37-4F5D-9E5C-FA7C41AA4F17}" srcOrd="0" destOrd="0" parTransId="{20C809F8-5E66-4EF9-9C33-F52EBE139D5F}" sibTransId="{AE9BBCE0-9242-4050-A9E2-D5DC0B2A451B}"/>
    <dgm:cxn modelId="{A78EFC96-02E3-4B15-B6F8-0EA4D5068F89}" type="presParOf" srcId="{F6AAEB23-0DE6-49EF-8F7B-3588B43BFC8B}" destId="{2A5011EF-CCB0-430E-BA90-E61B24F6051A}" srcOrd="0" destOrd="0" presId="urn:microsoft.com/office/officeart/2008/layout/LinedList"/>
    <dgm:cxn modelId="{3A68ADCE-E63F-4B57-A638-296FBD588B39}" type="presParOf" srcId="{F6AAEB23-0DE6-49EF-8F7B-3588B43BFC8B}" destId="{1DA18968-D046-4447-9FD2-2640B8459AD0}" srcOrd="1" destOrd="0" presId="urn:microsoft.com/office/officeart/2008/layout/LinedList"/>
    <dgm:cxn modelId="{BA2E00AD-3102-4676-86BF-2735D63560CD}" type="presParOf" srcId="{1DA18968-D046-4447-9FD2-2640B8459AD0}" destId="{235C63BF-518B-4849-9185-5476CA608DC1}" srcOrd="0" destOrd="0" presId="urn:microsoft.com/office/officeart/2008/layout/LinedList"/>
    <dgm:cxn modelId="{15B68CF5-31E0-4B9E-AB21-B6AE59A29F49}" type="presParOf" srcId="{1DA18968-D046-4447-9FD2-2640B8459AD0}" destId="{3C65ED49-8B7D-4FAA-9CAC-B2389ABC6967}" srcOrd="1" destOrd="0" presId="urn:microsoft.com/office/officeart/2008/layout/LinedList"/>
    <dgm:cxn modelId="{D766DFB9-9DF0-48FE-BF22-76BDA4060F13}" type="presParOf" srcId="{F6AAEB23-0DE6-49EF-8F7B-3588B43BFC8B}" destId="{8D93E203-3ECF-4025-821F-FBD6D0A46868}" srcOrd="2" destOrd="0" presId="urn:microsoft.com/office/officeart/2008/layout/LinedList"/>
    <dgm:cxn modelId="{E70B173D-6F2E-43F6-ADF2-3279EAAA26B3}" type="presParOf" srcId="{F6AAEB23-0DE6-49EF-8F7B-3588B43BFC8B}" destId="{AFD55BA9-24C0-419A-8E66-1724BC8A2BB6}" srcOrd="3" destOrd="0" presId="urn:microsoft.com/office/officeart/2008/layout/LinedList"/>
    <dgm:cxn modelId="{ED9737E7-C723-4B21-8829-FFB5689B050E}" type="presParOf" srcId="{AFD55BA9-24C0-419A-8E66-1724BC8A2BB6}" destId="{2893D7E3-4DE5-4E86-8681-9F7657C00FFD}" srcOrd="0" destOrd="0" presId="urn:microsoft.com/office/officeart/2008/layout/LinedList"/>
    <dgm:cxn modelId="{4CA84BAC-17E1-4391-89EC-FA24F3E859D0}" type="presParOf" srcId="{AFD55BA9-24C0-419A-8E66-1724BC8A2BB6}" destId="{AA9DCFFC-956A-4C74-8727-00F62BCF3E69}" srcOrd="1" destOrd="0" presId="urn:microsoft.com/office/officeart/2008/layout/LinedList"/>
    <dgm:cxn modelId="{5380EF1D-BAA5-4160-B28A-1404678FFF81}" type="presParOf" srcId="{F6AAEB23-0DE6-49EF-8F7B-3588B43BFC8B}" destId="{1E433D12-6011-4228-82E4-BBB546950B1C}" srcOrd="4" destOrd="0" presId="urn:microsoft.com/office/officeart/2008/layout/LinedList"/>
    <dgm:cxn modelId="{72AB3367-7406-49DB-8428-6F179065AA45}" type="presParOf" srcId="{F6AAEB23-0DE6-49EF-8F7B-3588B43BFC8B}" destId="{DABE2F8D-7929-4CFA-88AD-35F84C6C882E}" srcOrd="5" destOrd="0" presId="urn:microsoft.com/office/officeart/2008/layout/LinedList"/>
    <dgm:cxn modelId="{6FDDC461-B8EE-427B-8CF3-C5924455170B}" type="presParOf" srcId="{DABE2F8D-7929-4CFA-88AD-35F84C6C882E}" destId="{D8C6B9F2-9D99-4C24-A167-33B9C4B34AE2}" srcOrd="0" destOrd="0" presId="urn:microsoft.com/office/officeart/2008/layout/LinedList"/>
    <dgm:cxn modelId="{2273DAFE-FE73-4C7F-92F4-704F5CA13DC4}" type="presParOf" srcId="{DABE2F8D-7929-4CFA-88AD-35F84C6C882E}" destId="{C4F69423-3911-4F1B-AC76-D37341CDB780}" srcOrd="1" destOrd="0" presId="urn:microsoft.com/office/officeart/2008/layout/LinedList"/>
    <dgm:cxn modelId="{12DD7A81-4048-4482-ADC9-E389970F9AB9}" type="presParOf" srcId="{F6AAEB23-0DE6-49EF-8F7B-3588B43BFC8B}" destId="{9ED55D1E-D49B-4F35-983F-1A3F0090CF03}" srcOrd="6" destOrd="0" presId="urn:microsoft.com/office/officeart/2008/layout/LinedList"/>
    <dgm:cxn modelId="{24228C91-C98B-4E07-9F1F-ACC299A50B38}" type="presParOf" srcId="{F6AAEB23-0DE6-49EF-8F7B-3588B43BFC8B}" destId="{29C30BDD-7B4C-495C-9C0C-6646EA15FCCC}" srcOrd="7" destOrd="0" presId="urn:microsoft.com/office/officeart/2008/layout/LinedList"/>
    <dgm:cxn modelId="{396931DB-B42A-4A52-AED8-ABC83850D93C}" type="presParOf" srcId="{29C30BDD-7B4C-495C-9C0C-6646EA15FCCC}" destId="{48A69262-2DC1-4971-B9D5-E59D1CAE04B9}" srcOrd="0" destOrd="0" presId="urn:microsoft.com/office/officeart/2008/layout/LinedList"/>
    <dgm:cxn modelId="{DFDEEC40-ACBF-4865-A4AB-88162CD35E5A}" type="presParOf" srcId="{29C30BDD-7B4C-495C-9C0C-6646EA15FCCC}" destId="{0670C309-2033-4ACB-8CAC-05239147491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73ECEF3-DEE2-4EF2-BEC8-F570CED9A26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FEFC0A0-2E37-4F5D-9E5C-FA7C41AA4F17}">
      <dgm:prSet/>
      <dgm:spPr/>
      <dgm:t>
        <a:bodyPr/>
        <a:lstStyle/>
        <a:p>
          <a:r>
            <a:rPr lang="en-US" b="1" dirty="0"/>
            <a:t>Recommendation:</a:t>
          </a:r>
          <a:r>
            <a:rPr lang="en-US" dirty="0"/>
            <a:t> </a:t>
          </a:r>
        </a:p>
      </dgm:t>
    </dgm:pt>
    <dgm:pt modelId="{20C809F8-5E66-4EF9-9C33-F52EBE139D5F}" type="parTrans" cxnId="{143C30EC-96AF-4D70-A9DF-777C00BDDF2F}">
      <dgm:prSet/>
      <dgm:spPr/>
      <dgm:t>
        <a:bodyPr/>
        <a:lstStyle/>
        <a:p>
          <a:endParaRPr lang="en-US"/>
        </a:p>
      </dgm:t>
    </dgm:pt>
    <dgm:pt modelId="{AE9BBCE0-9242-4050-A9E2-D5DC0B2A451B}" type="sibTrans" cxnId="{143C30EC-96AF-4D70-A9DF-777C00BDDF2F}">
      <dgm:prSet/>
      <dgm:spPr/>
      <dgm:t>
        <a:bodyPr/>
        <a:lstStyle/>
        <a:p>
          <a:endParaRPr lang="en-US"/>
        </a:p>
      </dgm:t>
    </dgm:pt>
    <dgm:pt modelId="{D37F7036-CFB2-4DF4-95C8-77A928CAA63A}">
      <dgm:prSet/>
      <dgm:spPr/>
      <dgm:t>
        <a:bodyPr/>
        <a:lstStyle/>
        <a:p>
          <a:r>
            <a:rPr lang="en-US" dirty="0"/>
            <a:t>•</a:t>
          </a:r>
          <a:r>
            <a:rPr lang="en-US" i="1" dirty="0"/>
            <a:t>	</a:t>
          </a:r>
          <a:r>
            <a:rPr lang="en-US" i="1" dirty="0">
              <a:solidFill>
                <a:srgbClr val="FF0000"/>
              </a:solidFill>
            </a:rPr>
            <a:t>Clinical obesity in the Asian population is recognized in patients with BMI ≥ 25 </a:t>
          </a:r>
          <a:r>
            <a:rPr lang="en-US" dirty="0">
              <a:solidFill>
                <a:srgbClr val="FF0000"/>
              </a:solidFill>
            </a:rPr>
            <a:t>kg/m</a:t>
          </a:r>
          <a:r>
            <a:rPr lang="en-US" baseline="30000" dirty="0">
              <a:solidFill>
                <a:srgbClr val="FF0000"/>
              </a:solidFill>
            </a:rPr>
            <a:t>2</a:t>
          </a:r>
          <a:r>
            <a:rPr lang="en-US" dirty="0">
              <a:solidFill>
                <a:srgbClr val="FF0000"/>
              </a:solidFill>
            </a:rPr>
            <a:t>.</a:t>
          </a:r>
          <a:r>
            <a:rPr lang="en-US" i="1" dirty="0">
              <a:solidFill>
                <a:srgbClr val="FF0000"/>
              </a:solidFill>
            </a:rPr>
            <a:t>  </a:t>
          </a:r>
        </a:p>
      </dgm:t>
    </dgm:pt>
    <dgm:pt modelId="{14A66221-8A15-45E4-B5DA-BA1977173125}" type="parTrans" cxnId="{121F60DC-E6E1-4558-8CB4-AC2FBF6DBC52}">
      <dgm:prSet/>
      <dgm:spPr/>
      <dgm:t>
        <a:bodyPr/>
        <a:lstStyle/>
        <a:p>
          <a:endParaRPr lang="en-US"/>
        </a:p>
      </dgm:t>
    </dgm:pt>
    <dgm:pt modelId="{F7B185B4-7A20-403A-862A-9F96275B7974}" type="sibTrans" cxnId="{121F60DC-E6E1-4558-8CB4-AC2FBF6DBC52}">
      <dgm:prSet/>
      <dgm:spPr/>
      <dgm:t>
        <a:bodyPr/>
        <a:lstStyle/>
        <a:p>
          <a:endParaRPr lang="en-US"/>
        </a:p>
      </dgm:t>
    </dgm:pt>
    <dgm:pt modelId="{D36EC3BD-D276-41BB-9834-8BD46F249111}">
      <dgm:prSet/>
      <dgm:spPr/>
      <dgm:t>
        <a:bodyPr/>
        <a:lstStyle/>
        <a:p>
          <a:r>
            <a:rPr lang="en-US" b="1" dirty="0"/>
            <a:t>Level of Evidence 2a</a:t>
          </a:r>
        </a:p>
      </dgm:t>
    </dgm:pt>
    <dgm:pt modelId="{25C240D8-3917-4066-BD63-2203427F165D}" type="parTrans" cxnId="{F8692F56-0818-4614-B571-E249D29E3849}">
      <dgm:prSet/>
      <dgm:spPr/>
      <dgm:t>
        <a:bodyPr/>
        <a:lstStyle/>
        <a:p>
          <a:endParaRPr lang="en-US"/>
        </a:p>
      </dgm:t>
    </dgm:pt>
    <dgm:pt modelId="{0715FCAE-CED0-45BF-AF7C-ACEEF1D10251}" type="sibTrans" cxnId="{F8692F56-0818-4614-B571-E249D29E3849}">
      <dgm:prSet/>
      <dgm:spPr/>
      <dgm:t>
        <a:bodyPr/>
        <a:lstStyle/>
        <a:p>
          <a:endParaRPr lang="en-US"/>
        </a:p>
      </dgm:t>
    </dgm:pt>
    <dgm:pt modelId="{2438FDA8-09AD-46FF-AA3D-3FE7E1A47D48}">
      <dgm:prSet/>
      <dgm:spPr/>
      <dgm:t>
        <a:bodyPr/>
        <a:lstStyle/>
        <a:p>
          <a:r>
            <a:rPr lang="en-US" b="1" dirty="0"/>
            <a:t>Grade of recommendation B</a:t>
          </a:r>
        </a:p>
      </dgm:t>
    </dgm:pt>
    <dgm:pt modelId="{F32E9C9F-3921-4F7B-991F-4862100861A1}" type="parTrans" cxnId="{326AEAC3-6FBF-47D8-B2A4-1A70C2146E46}">
      <dgm:prSet/>
      <dgm:spPr/>
      <dgm:t>
        <a:bodyPr/>
        <a:lstStyle/>
        <a:p>
          <a:endParaRPr lang="en-US"/>
        </a:p>
      </dgm:t>
    </dgm:pt>
    <dgm:pt modelId="{627D2F41-4892-4D03-ADEA-FAC6667A604C}" type="sibTrans" cxnId="{326AEAC3-6FBF-47D8-B2A4-1A70C2146E46}">
      <dgm:prSet/>
      <dgm:spPr/>
      <dgm:t>
        <a:bodyPr/>
        <a:lstStyle/>
        <a:p>
          <a:endParaRPr lang="en-US"/>
        </a:p>
      </dgm:t>
    </dgm:pt>
    <dgm:pt modelId="{C664BBD0-C9DD-413A-8F98-FABB305B5ECB}">
      <dgm:prSet/>
      <dgm:spPr/>
      <dgm:t>
        <a:bodyPr/>
        <a:lstStyle/>
        <a:p>
          <a:r>
            <a:rPr lang="en-US" i="1" dirty="0"/>
            <a:t>Access to MBS should not be denied solely based on the traditional BMI criteria.</a:t>
          </a:r>
        </a:p>
      </dgm:t>
    </dgm:pt>
    <dgm:pt modelId="{830633E8-F780-496D-91EB-D03B62F7767A}" type="parTrans" cxnId="{F29954A6-209B-495B-9A80-6DF965661FEE}">
      <dgm:prSet/>
      <dgm:spPr/>
      <dgm:t>
        <a:bodyPr/>
        <a:lstStyle/>
        <a:p>
          <a:endParaRPr lang="en-US"/>
        </a:p>
      </dgm:t>
    </dgm:pt>
    <dgm:pt modelId="{1FD830C1-7D34-490F-945C-E3A053A98EC4}" type="sibTrans" cxnId="{F29954A6-209B-495B-9A80-6DF965661FEE}">
      <dgm:prSet/>
      <dgm:spPr/>
      <dgm:t>
        <a:bodyPr/>
        <a:lstStyle/>
        <a:p>
          <a:endParaRPr lang="en-US"/>
        </a:p>
      </dgm:t>
    </dgm:pt>
    <dgm:pt modelId="{F6AAEB23-0DE6-49EF-8F7B-3588B43BFC8B}" type="pres">
      <dgm:prSet presAssocID="{273ECEF3-DEE2-4EF2-BEC8-F570CED9A265}" presName="vert0" presStyleCnt="0">
        <dgm:presLayoutVars>
          <dgm:dir/>
          <dgm:animOne val="branch"/>
          <dgm:animLvl val="lvl"/>
        </dgm:presLayoutVars>
      </dgm:prSet>
      <dgm:spPr/>
    </dgm:pt>
    <dgm:pt modelId="{2A5011EF-CCB0-430E-BA90-E61B24F6051A}" type="pres">
      <dgm:prSet presAssocID="{8FEFC0A0-2E37-4F5D-9E5C-FA7C41AA4F17}" presName="thickLine" presStyleLbl="alignNode1" presStyleIdx="0" presStyleCnt="5"/>
      <dgm:spPr/>
    </dgm:pt>
    <dgm:pt modelId="{1DA18968-D046-4447-9FD2-2640B8459AD0}" type="pres">
      <dgm:prSet presAssocID="{8FEFC0A0-2E37-4F5D-9E5C-FA7C41AA4F17}" presName="horz1" presStyleCnt="0"/>
      <dgm:spPr/>
    </dgm:pt>
    <dgm:pt modelId="{235C63BF-518B-4849-9185-5476CA608DC1}" type="pres">
      <dgm:prSet presAssocID="{8FEFC0A0-2E37-4F5D-9E5C-FA7C41AA4F17}" presName="tx1" presStyleLbl="revTx" presStyleIdx="0" presStyleCnt="5"/>
      <dgm:spPr/>
    </dgm:pt>
    <dgm:pt modelId="{3C65ED49-8B7D-4FAA-9CAC-B2389ABC6967}" type="pres">
      <dgm:prSet presAssocID="{8FEFC0A0-2E37-4F5D-9E5C-FA7C41AA4F17}" presName="vert1" presStyleCnt="0"/>
      <dgm:spPr/>
    </dgm:pt>
    <dgm:pt modelId="{8D93E203-3ECF-4025-821F-FBD6D0A46868}" type="pres">
      <dgm:prSet presAssocID="{D37F7036-CFB2-4DF4-95C8-77A928CAA63A}" presName="thickLine" presStyleLbl="alignNode1" presStyleIdx="1" presStyleCnt="5"/>
      <dgm:spPr/>
    </dgm:pt>
    <dgm:pt modelId="{AFD55BA9-24C0-419A-8E66-1724BC8A2BB6}" type="pres">
      <dgm:prSet presAssocID="{D37F7036-CFB2-4DF4-95C8-77A928CAA63A}" presName="horz1" presStyleCnt="0"/>
      <dgm:spPr/>
    </dgm:pt>
    <dgm:pt modelId="{2893D7E3-4DE5-4E86-8681-9F7657C00FFD}" type="pres">
      <dgm:prSet presAssocID="{D37F7036-CFB2-4DF4-95C8-77A928CAA63A}" presName="tx1" presStyleLbl="revTx" presStyleIdx="1" presStyleCnt="5"/>
      <dgm:spPr/>
    </dgm:pt>
    <dgm:pt modelId="{AA9DCFFC-956A-4C74-8727-00F62BCF3E69}" type="pres">
      <dgm:prSet presAssocID="{D37F7036-CFB2-4DF4-95C8-77A928CAA63A}" presName="vert1" presStyleCnt="0"/>
      <dgm:spPr/>
    </dgm:pt>
    <dgm:pt modelId="{8BDE6959-85F1-43EE-BFAE-E9EF48880C53}" type="pres">
      <dgm:prSet presAssocID="{C664BBD0-C9DD-413A-8F98-FABB305B5ECB}" presName="thickLine" presStyleLbl="alignNode1" presStyleIdx="2" presStyleCnt="5"/>
      <dgm:spPr/>
    </dgm:pt>
    <dgm:pt modelId="{5E5EF82D-F223-464D-A74A-4E21321AE21E}" type="pres">
      <dgm:prSet presAssocID="{C664BBD0-C9DD-413A-8F98-FABB305B5ECB}" presName="horz1" presStyleCnt="0"/>
      <dgm:spPr/>
    </dgm:pt>
    <dgm:pt modelId="{2F1270EE-3F83-4170-810B-4CA6D6F652E0}" type="pres">
      <dgm:prSet presAssocID="{C664BBD0-C9DD-413A-8F98-FABB305B5ECB}" presName="tx1" presStyleLbl="revTx" presStyleIdx="2" presStyleCnt="5"/>
      <dgm:spPr/>
    </dgm:pt>
    <dgm:pt modelId="{E2C77C4F-6923-48BA-B2E6-ADF7226931B0}" type="pres">
      <dgm:prSet presAssocID="{C664BBD0-C9DD-413A-8F98-FABB305B5ECB}" presName="vert1" presStyleCnt="0"/>
      <dgm:spPr/>
    </dgm:pt>
    <dgm:pt modelId="{1E433D12-6011-4228-82E4-BBB546950B1C}" type="pres">
      <dgm:prSet presAssocID="{D36EC3BD-D276-41BB-9834-8BD46F249111}" presName="thickLine" presStyleLbl="alignNode1" presStyleIdx="3" presStyleCnt="5"/>
      <dgm:spPr/>
    </dgm:pt>
    <dgm:pt modelId="{DABE2F8D-7929-4CFA-88AD-35F84C6C882E}" type="pres">
      <dgm:prSet presAssocID="{D36EC3BD-D276-41BB-9834-8BD46F249111}" presName="horz1" presStyleCnt="0"/>
      <dgm:spPr/>
    </dgm:pt>
    <dgm:pt modelId="{D8C6B9F2-9D99-4C24-A167-33B9C4B34AE2}" type="pres">
      <dgm:prSet presAssocID="{D36EC3BD-D276-41BB-9834-8BD46F249111}" presName="tx1" presStyleLbl="revTx" presStyleIdx="3" presStyleCnt="5"/>
      <dgm:spPr/>
    </dgm:pt>
    <dgm:pt modelId="{C4F69423-3911-4F1B-AC76-D37341CDB780}" type="pres">
      <dgm:prSet presAssocID="{D36EC3BD-D276-41BB-9834-8BD46F249111}" presName="vert1" presStyleCnt="0"/>
      <dgm:spPr/>
    </dgm:pt>
    <dgm:pt modelId="{9ED55D1E-D49B-4F35-983F-1A3F0090CF03}" type="pres">
      <dgm:prSet presAssocID="{2438FDA8-09AD-46FF-AA3D-3FE7E1A47D48}" presName="thickLine" presStyleLbl="alignNode1" presStyleIdx="4" presStyleCnt="5"/>
      <dgm:spPr/>
    </dgm:pt>
    <dgm:pt modelId="{29C30BDD-7B4C-495C-9C0C-6646EA15FCCC}" type="pres">
      <dgm:prSet presAssocID="{2438FDA8-09AD-46FF-AA3D-3FE7E1A47D48}" presName="horz1" presStyleCnt="0"/>
      <dgm:spPr/>
    </dgm:pt>
    <dgm:pt modelId="{48A69262-2DC1-4971-B9D5-E59D1CAE04B9}" type="pres">
      <dgm:prSet presAssocID="{2438FDA8-09AD-46FF-AA3D-3FE7E1A47D48}" presName="tx1" presStyleLbl="revTx" presStyleIdx="4" presStyleCnt="5"/>
      <dgm:spPr/>
    </dgm:pt>
    <dgm:pt modelId="{0670C309-2033-4ACB-8CAC-052391474912}" type="pres">
      <dgm:prSet presAssocID="{2438FDA8-09AD-46FF-AA3D-3FE7E1A47D48}" presName="vert1" presStyleCnt="0"/>
      <dgm:spPr/>
    </dgm:pt>
  </dgm:ptLst>
  <dgm:cxnLst>
    <dgm:cxn modelId="{8832A416-BE1E-409E-9534-BDAF0F6ED8AC}" type="presOf" srcId="{D37F7036-CFB2-4DF4-95C8-77A928CAA63A}" destId="{2893D7E3-4DE5-4E86-8681-9F7657C00FFD}" srcOrd="0" destOrd="0" presId="urn:microsoft.com/office/officeart/2008/layout/LinedList"/>
    <dgm:cxn modelId="{11FB5127-8EEB-4C3D-8E01-5981298E7D9A}" type="presOf" srcId="{2438FDA8-09AD-46FF-AA3D-3FE7E1A47D48}" destId="{48A69262-2DC1-4971-B9D5-E59D1CAE04B9}" srcOrd="0" destOrd="0" presId="urn:microsoft.com/office/officeart/2008/layout/LinedList"/>
    <dgm:cxn modelId="{556FF35E-A490-4443-80CC-9FC18CED9515}" type="presOf" srcId="{8FEFC0A0-2E37-4F5D-9E5C-FA7C41AA4F17}" destId="{235C63BF-518B-4849-9185-5476CA608DC1}" srcOrd="0" destOrd="0" presId="urn:microsoft.com/office/officeart/2008/layout/LinedList"/>
    <dgm:cxn modelId="{F8692F56-0818-4614-B571-E249D29E3849}" srcId="{273ECEF3-DEE2-4EF2-BEC8-F570CED9A265}" destId="{D36EC3BD-D276-41BB-9834-8BD46F249111}" srcOrd="3" destOrd="0" parTransId="{25C240D8-3917-4066-BD63-2203427F165D}" sibTransId="{0715FCAE-CED0-45BF-AF7C-ACEEF1D10251}"/>
    <dgm:cxn modelId="{E8AA7D8B-3AC4-4388-BECB-8108018D068E}" type="presOf" srcId="{273ECEF3-DEE2-4EF2-BEC8-F570CED9A265}" destId="{F6AAEB23-0DE6-49EF-8F7B-3588B43BFC8B}" srcOrd="0" destOrd="0" presId="urn:microsoft.com/office/officeart/2008/layout/LinedList"/>
    <dgm:cxn modelId="{F29954A6-209B-495B-9A80-6DF965661FEE}" srcId="{273ECEF3-DEE2-4EF2-BEC8-F570CED9A265}" destId="{C664BBD0-C9DD-413A-8F98-FABB305B5ECB}" srcOrd="2" destOrd="0" parTransId="{830633E8-F780-496D-91EB-D03B62F7767A}" sibTransId="{1FD830C1-7D34-490F-945C-E3A053A98EC4}"/>
    <dgm:cxn modelId="{3B22F5AA-D5E9-4DC2-8929-B3C276B42584}" type="presOf" srcId="{D36EC3BD-D276-41BB-9834-8BD46F249111}" destId="{D8C6B9F2-9D99-4C24-A167-33B9C4B34AE2}" srcOrd="0" destOrd="0" presId="urn:microsoft.com/office/officeart/2008/layout/LinedList"/>
    <dgm:cxn modelId="{326AEAC3-6FBF-47D8-B2A4-1A70C2146E46}" srcId="{273ECEF3-DEE2-4EF2-BEC8-F570CED9A265}" destId="{2438FDA8-09AD-46FF-AA3D-3FE7E1A47D48}" srcOrd="4" destOrd="0" parTransId="{F32E9C9F-3921-4F7B-991F-4862100861A1}" sibTransId="{627D2F41-4892-4D03-ADEA-FAC6667A604C}"/>
    <dgm:cxn modelId="{121F60DC-E6E1-4558-8CB4-AC2FBF6DBC52}" srcId="{273ECEF3-DEE2-4EF2-BEC8-F570CED9A265}" destId="{D37F7036-CFB2-4DF4-95C8-77A928CAA63A}" srcOrd="1" destOrd="0" parTransId="{14A66221-8A15-45E4-B5DA-BA1977173125}" sibTransId="{F7B185B4-7A20-403A-862A-9F96275B7974}"/>
    <dgm:cxn modelId="{79A07BE8-26F2-4CB2-A0DC-746E3B17685B}" type="presOf" srcId="{C664BBD0-C9DD-413A-8F98-FABB305B5ECB}" destId="{2F1270EE-3F83-4170-810B-4CA6D6F652E0}" srcOrd="0" destOrd="0" presId="urn:microsoft.com/office/officeart/2008/layout/LinedList"/>
    <dgm:cxn modelId="{143C30EC-96AF-4D70-A9DF-777C00BDDF2F}" srcId="{273ECEF3-DEE2-4EF2-BEC8-F570CED9A265}" destId="{8FEFC0A0-2E37-4F5D-9E5C-FA7C41AA4F17}" srcOrd="0" destOrd="0" parTransId="{20C809F8-5E66-4EF9-9C33-F52EBE139D5F}" sibTransId="{AE9BBCE0-9242-4050-A9E2-D5DC0B2A451B}"/>
    <dgm:cxn modelId="{A78EFC96-02E3-4B15-B6F8-0EA4D5068F89}" type="presParOf" srcId="{F6AAEB23-0DE6-49EF-8F7B-3588B43BFC8B}" destId="{2A5011EF-CCB0-430E-BA90-E61B24F6051A}" srcOrd="0" destOrd="0" presId="urn:microsoft.com/office/officeart/2008/layout/LinedList"/>
    <dgm:cxn modelId="{3A68ADCE-E63F-4B57-A638-296FBD588B39}" type="presParOf" srcId="{F6AAEB23-0DE6-49EF-8F7B-3588B43BFC8B}" destId="{1DA18968-D046-4447-9FD2-2640B8459AD0}" srcOrd="1" destOrd="0" presId="urn:microsoft.com/office/officeart/2008/layout/LinedList"/>
    <dgm:cxn modelId="{BA2E00AD-3102-4676-86BF-2735D63560CD}" type="presParOf" srcId="{1DA18968-D046-4447-9FD2-2640B8459AD0}" destId="{235C63BF-518B-4849-9185-5476CA608DC1}" srcOrd="0" destOrd="0" presId="urn:microsoft.com/office/officeart/2008/layout/LinedList"/>
    <dgm:cxn modelId="{15B68CF5-31E0-4B9E-AB21-B6AE59A29F49}" type="presParOf" srcId="{1DA18968-D046-4447-9FD2-2640B8459AD0}" destId="{3C65ED49-8B7D-4FAA-9CAC-B2389ABC6967}" srcOrd="1" destOrd="0" presId="urn:microsoft.com/office/officeart/2008/layout/LinedList"/>
    <dgm:cxn modelId="{D766DFB9-9DF0-48FE-BF22-76BDA4060F13}" type="presParOf" srcId="{F6AAEB23-0DE6-49EF-8F7B-3588B43BFC8B}" destId="{8D93E203-3ECF-4025-821F-FBD6D0A46868}" srcOrd="2" destOrd="0" presId="urn:microsoft.com/office/officeart/2008/layout/LinedList"/>
    <dgm:cxn modelId="{E70B173D-6F2E-43F6-ADF2-3279EAAA26B3}" type="presParOf" srcId="{F6AAEB23-0DE6-49EF-8F7B-3588B43BFC8B}" destId="{AFD55BA9-24C0-419A-8E66-1724BC8A2BB6}" srcOrd="3" destOrd="0" presId="urn:microsoft.com/office/officeart/2008/layout/LinedList"/>
    <dgm:cxn modelId="{ED9737E7-C723-4B21-8829-FFB5689B050E}" type="presParOf" srcId="{AFD55BA9-24C0-419A-8E66-1724BC8A2BB6}" destId="{2893D7E3-4DE5-4E86-8681-9F7657C00FFD}" srcOrd="0" destOrd="0" presId="urn:microsoft.com/office/officeart/2008/layout/LinedList"/>
    <dgm:cxn modelId="{4CA84BAC-17E1-4391-89EC-FA24F3E859D0}" type="presParOf" srcId="{AFD55BA9-24C0-419A-8E66-1724BC8A2BB6}" destId="{AA9DCFFC-956A-4C74-8727-00F62BCF3E69}" srcOrd="1" destOrd="0" presId="urn:microsoft.com/office/officeart/2008/layout/LinedList"/>
    <dgm:cxn modelId="{97E9FE86-D8EC-40F5-9AFC-C4EB5BFCF269}" type="presParOf" srcId="{F6AAEB23-0DE6-49EF-8F7B-3588B43BFC8B}" destId="{8BDE6959-85F1-43EE-BFAE-E9EF48880C53}" srcOrd="4" destOrd="0" presId="urn:microsoft.com/office/officeart/2008/layout/LinedList"/>
    <dgm:cxn modelId="{1D68CC5A-B2E6-483C-9ED6-362B72AD9194}" type="presParOf" srcId="{F6AAEB23-0DE6-49EF-8F7B-3588B43BFC8B}" destId="{5E5EF82D-F223-464D-A74A-4E21321AE21E}" srcOrd="5" destOrd="0" presId="urn:microsoft.com/office/officeart/2008/layout/LinedList"/>
    <dgm:cxn modelId="{01613380-827A-48BA-9F41-B05C4B4CEE03}" type="presParOf" srcId="{5E5EF82D-F223-464D-A74A-4E21321AE21E}" destId="{2F1270EE-3F83-4170-810B-4CA6D6F652E0}" srcOrd="0" destOrd="0" presId="urn:microsoft.com/office/officeart/2008/layout/LinedList"/>
    <dgm:cxn modelId="{8A0838FC-AC40-487E-A828-22D056AEBA2A}" type="presParOf" srcId="{5E5EF82D-F223-464D-A74A-4E21321AE21E}" destId="{E2C77C4F-6923-48BA-B2E6-ADF7226931B0}" srcOrd="1" destOrd="0" presId="urn:microsoft.com/office/officeart/2008/layout/LinedList"/>
    <dgm:cxn modelId="{5380EF1D-BAA5-4160-B28A-1404678FFF81}" type="presParOf" srcId="{F6AAEB23-0DE6-49EF-8F7B-3588B43BFC8B}" destId="{1E433D12-6011-4228-82E4-BBB546950B1C}" srcOrd="6" destOrd="0" presId="urn:microsoft.com/office/officeart/2008/layout/LinedList"/>
    <dgm:cxn modelId="{72AB3367-7406-49DB-8428-6F179065AA45}" type="presParOf" srcId="{F6AAEB23-0DE6-49EF-8F7B-3588B43BFC8B}" destId="{DABE2F8D-7929-4CFA-88AD-35F84C6C882E}" srcOrd="7" destOrd="0" presId="urn:microsoft.com/office/officeart/2008/layout/LinedList"/>
    <dgm:cxn modelId="{6FDDC461-B8EE-427B-8CF3-C5924455170B}" type="presParOf" srcId="{DABE2F8D-7929-4CFA-88AD-35F84C6C882E}" destId="{D8C6B9F2-9D99-4C24-A167-33B9C4B34AE2}" srcOrd="0" destOrd="0" presId="urn:microsoft.com/office/officeart/2008/layout/LinedList"/>
    <dgm:cxn modelId="{2273DAFE-FE73-4C7F-92F4-704F5CA13DC4}" type="presParOf" srcId="{DABE2F8D-7929-4CFA-88AD-35F84C6C882E}" destId="{C4F69423-3911-4F1B-AC76-D37341CDB780}" srcOrd="1" destOrd="0" presId="urn:microsoft.com/office/officeart/2008/layout/LinedList"/>
    <dgm:cxn modelId="{12DD7A81-4048-4482-ADC9-E389970F9AB9}" type="presParOf" srcId="{F6AAEB23-0DE6-49EF-8F7B-3588B43BFC8B}" destId="{9ED55D1E-D49B-4F35-983F-1A3F0090CF03}" srcOrd="8" destOrd="0" presId="urn:microsoft.com/office/officeart/2008/layout/LinedList"/>
    <dgm:cxn modelId="{24228C91-C98B-4E07-9F1F-ACC299A50B38}" type="presParOf" srcId="{F6AAEB23-0DE6-49EF-8F7B-3588B43BFC8B}" destId="{29C30BDD-7B4C-495C-9C0C-6646EA15FCCC}" srcOrd="9" destOrd="0" presId="urn:microsoft.com/office/officeart/2008/layout/LinedList"/>
    <dgm:cxn modelId="{396931DB-B42A-4A52-AED8-ABC83850D93C}" type="presParOf" srcId="{29C30BDD-7B4C-495C-9C0C-6646EA15FCCC}" destId="{48A69262-2DC1-4971-B9D5-E59D1CAE04B9}" srcOrd="0" destOrd="0" presId="urn:microsoft.com/office/officeart/2008/layout/LinedList"/>
    <dgm:cxn modelId="{DFDEEC40-ACBF-4865-A4AB-88162CD35E5A}" type="presParOf" srcId="{29C30BDD-7B4C-495C-9C0C-6646EA15FCCC}" destId="{0670C309-2033-4ACB-8CAC-05239147491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73ECEF3-DEE2-4EF2-BEC8-F570CED9A26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FEFC0A0-2E37-4F5D-9E5C-FA7C41AA4F17}">
      <dgm:prSet/>
      <dgm:spPr/>
      <dgm:t>
        <a:bodyPr/>
        <a:lstStyle/>
        <a:p>
          <a:r>
            <a:rPr lang="en-US" b="1" dirty="0"/>
            <a:t>Recommendation:</a:t>
          </a:r>
          <a:r>
            <a:rPr lang="en-US" dirty="0"/>
            <a:t> </a:t>
          </a:r>
        </a:p>
      </dgm:t>
    </dgm:pt>
    <dgm:pt modelId="{20C809F8-5E66-4EF9-9C33-F52EBE139D5F}" type="parTrans" cxnId="{143C30EC-96AF-4D70-A9DF-777C00BDDF2F}">
      <dgm:prSet/>
      <dgm:spPr/>
      <dgm:t>
        <a:bodyPr/>
        <a:lstStyle/>
        <a:p>
          <a:endParaRPr lang="en-US"/>
        </a:p>
      </dgm:t>
    </dgm:pt>
    <dgm:pt modelId="{AE9BBCE0-9242-4050-A9E2-D5DC0B2A451B}" type="sibTrans" cxnId="{143C30EC-96AF-4D70-A9DF-777C00BDDF2F}">
      <dgm:prSet/>
      <dgm:spPr/>
      <dgm:t>
        <a:bodyPr/>
        <a:lstStyle/>
        <a:p>
          <a:endParaRPr lang="en-US"/>
        </a:p>
      </dgm:t>
    </dgm:pt>
    <dgm:pt modelId="{D37F7036-CFB2-4DF4-95C8-77A928CAA63A}">
      <dgm:prSet/>
      <dgm:spPr/>
      <dgm:t>
        <a:bodyPr/>
        <a:lstStyle/>
        <a:p>
          <a:r>
            <a:rPr lang="en-US" dirty="0"/>
            <a:t>•</a:t>
          </a:r>
          <a:r>
            <a:rPr lang="en-US" i="1" dirty="0"/>
            <a:t>	MBS has been performed successfully in increasingly older patients including patients ≥ 70 years of age. Frailty, cognitive capacity, smoking status, and end-organ function have an important </a:t>
          </a:r>
          <a:r>
            <a:rPr lang="en-US" i="1"/>
            <a:t>role.</a:t>
          </a:r>
          <a:endParaRPr lang="en-US" i="1" dirty="0"/>
        </a:p>
      </dgm:t>
    </dgm:pt>
    <dgm:pt modelId="{14A66221-8A15-45E4-B5DA-BA1977173125}" type="parTrans" cxnId="{121F60DC-E6E1-4558-8CB4-AC2FBF6DBC52}">
      <dgm:prSet/>
      <dgm:spPr/>
      <dgm:t>
        <a:bodyPr/>
        <a:lstStyle/>
        <a:p>
          <a:endParaRPr lang="en-US"/>
        </a:p>
      </dgm:t>
    </dgm:pt>
    <dgm:pt modelId="{F7B185B4-7A20-403A-862A-9F96275B7974}" type="sibTrans" cxnId="{121F60DC-E6E1-4558-8CB4-AC2FBF6DBC52}">
      <dgm:prSet/>
      <dgm:spPr/>
      <dgm:t>
        <a:bodyPr/>
        <a:lstStyle/>
        <a:p>
          <a:endParaRPr lang="en-US"/>
        </a:p>
      </dgm:t>
    </dgm:pt>
    <dgm:pt modelId="{2438FDA8-09AD-46FF-AA3D-3FE7E1A47D48}">
      <dgm:prSet custT="1"/>
      <dgm:spPr/>
      <dgm:t>
        <a:bodyPr/>
        <a:lstStyle/>
        <a:p>
          <a:r>
            <a:rPr lang="en-US" sz="2800" b="0" i="1" dirty="0">
              <a:solidFill>
                <a:srgbClr val="FF0000"/>
              </a:solidFill>
            </a:rPr>
            <a:t>There is no evidence to support an age limit </a:t>
          </a:r>
          <a:r>
            <a:rPr lang="en-US" sz="1600" i="1" dirty="0"/>
            <a:t>for older patients seeking MBS, but careful patient selection that includes an assessment of frailty is recommended.</a:t>
          </a:r>
          <a:endParaRPr lang="en-US" sz="1600" b="1" dirty="0"/>
        </a:p>
      </dgm:t>
    </dgm:pt>
    <dgm:pt modelId="{F32E9C9F-3921-4F7B-991F-4862100861A1}" type="parTrans" cxnId="{326AEAC3-6FBF-47D8-B2A4-1A70C2146E46}">
      <dgm:prSet/>
      <dgm:spPr/>
      <dgm:t>
        <a:bodyPr/>
        <a:lstStyle/>
        <a:p>
          <a:endParaRPr lang="en-US"/>
        </a:p>
      </dgm:t>
    </dgm:pt>
    <dgm:pt modelId="{627D2F41-4892-4D03-ADEA-FAC6667A604C}" type="sibTrans" cxnId="{326AEAC3-6FBF-47D8-B2A4-1A70C2146E46}">
      <dgm:prSet/>
      <dgm:spPr/>
      <dgm:t>
        <a:bodyPr/>
        <a:lstStyle/>
        <a:p>
          <a:endParaRPr lang="en-US"/>
        </a:p>
      </dgm:t>
    </dgm:pt>
    <dgm:pt modelId="{B59C090B-ED52-4408-B981-DF0D110289AF}">
      <dgm:prSet/>
      <dgm:spPr/>
      <dgm:t>
        <a:bodyPr/>
        <a:lstStyle/>
        <a:p>
          <a:r>
            <a:rPr lang="en-US" b="1" dirty="0"/>
            <a:t>Grade of recommendation B</a:t>
          </a:r>
        </a:p>
      </dgm:t>
    </dgm:pt>
    <dgm:pt modelId="{2C45B5C7-1973-42BA-A4DD-A8349EAF4358}" type="parTrans" cxnId="{E668E55E-1782-48E9-A95B-251C8ACE62CA}">
      <dgm:prSet/>
      <dgm:spPr/>
      <dgm:t>
        <a:bodyPr/>
        <a:lstStyle/>
        <a:p>
          <a:endParaRPr lang="en-US"/>
        </a:p>
      </dgm:t>
    </dgm:pt>
    <dgm:pt modelId="{777CAD6C-FF2C-45A1-B3DE-F0F9C3D1D3F2}" type="sibTrans" cxnId="{E668E55E-1782-48E9-A95B-251C8ACE62CA}">
      <dgm:prSet/>
      <dgm:spPr/>
      <dgm:t>
        <a:bodyPr/>
        <a:lstStyle/>
        <a:p>
          <a:endParaRPr lang="en-US"/>
        </a:p>
      </dgm:t>
    </dgm:pt>
    <dgm:pt modelId="{0D0FE491-98BD-48DA-87EE-B0A1B956F3A4}">
      <dgm:prSet/>
      <dgm:spPr/>
      <dgm:t>
        <a:bodyPr/>
        <a:lstStyle/>
        <a:p>
          <a:r>
            <a:rPr lang="en-US" b="1" dirty="0"/>
            <a:t>Level of Evidence 2a</a:t>
          </a:r>
        </a:p>
      </dgm:t>
    </dgm:pt>
    <dgm:pt modelId="{46FBC0B4-2663-422F-A069-B35C7A69A23B}" type="parTrans" cxnId="{AAC181BB-B3E7-4845-A9EF-6AA5EEF63D09}">
      <dgm:prSet/>
      <dgm:spPr/>
      <dgm:t>
        <a:bodyPr/>
        <a:lstStyle/>
        <a:p>
          <a:endParaRPr lang="en-US"/>
        </a:p>
      </dgm:t>
    </dgm:pt>
    <dgm:pt modelId="{3AF98AEC-1FFF-4E11-A261-AC77BE4530B3}" type="sibTrans" cxnId="{AAC181BB-B3E7-4845-A9EF-6AA5EEF63D09}">
      <dgm:prSet/>
      <dgm:spPr/>
      <dgm:t>
        <a:bodyPr/>
        <a:lstStyle/>
        <a:p>
          <a:endParaRPr lang="en-US"/>
        </a:p>
      </dgm:t>
    </dgm:pt>
    <dgm:pt modelId="{D36EC3BD-D276-41BB-9834-8BD46F249111}">
      <dgm:prSet/>
      <dgm:spPr/>
      <dgm:t>
        <a:bodyPr/>
        <a:lstStyle/>
        <a:p>
          <a:r>
            <a:rPr lang="en-US" i="1" dirty="0"/>
            <a:t>In septuagenarians, compared with a younger population,</a:t>
          </a:r>
          <a:r>
            <a:rPr lang="en-US" dirty="0"/>
            <a:t> </a:t>
          </a:r>
          <a:r>
            <a:rPr lang="en-US" i="1" dirty="0"/>
            <a:t>MBS is associated with slightly higher rates of postoperative complications but still provides substantial benefits of weight loss and co-morbid disease remission. </a:t>
          </a:r>
          <a:endParaRPr lang="en-US" b="1" dirty="0"/>
        </a:p>
      </dgm:t>
    </dgm:pt>
    <dgm:pt modelId="{0715FCAE-CED0-45BF-AF7C-ACEEF1D10251}" type="sibTrans" cxnId="{F8692F56-0818-4614-B571-E249D29E3849}">
      <dgm:prSet/>
      <dgm:spPr/>
      <dgm:t>
        <a:bodyPr/>
        <a:lstStyle/>
        <a:p>
          <a:endParaRPr lang="en-US"/>
        </a:p>
      </dgm:t>
    </dgm:pt>
    <dgm:pt modelId="{25C240D8-3917-4066-BD63-2203427F165D}" type="parTrans" cxnId="{F8692F56-0818-4614-B571-E249D29E3849}">
      <dgm:prSet/>
      <dgm:spPr/>
      <dgm:t>
        <a:bodyPr/>
        <a:lstStyle/>
        <a:p>
          <a:endParaRPr lang="en-US"/>
        </a:p>
      </dgm:t>
    </dgm:pt>
    <dgm:pt modelId="{F6AAEB23-0DE6-49EF-8F7B-3588B43BFC8B}" type="pres">
      <dgm:prSet presAssocID="{273ECEF3-DEE2-4EF2-BEC8-F570CED9A265}" presName="vert0" presStyleCnt="0">
        <dgm:presLayoutVars>
          <dgm:dir/>
          <dgm:animOne val="branch"/>
          <dgm:animLvl val="lvl"/>
        </dgm:presLayoutVars>
      </dgm:prSet>
      <dgm:spPr/>
    </dgm:pt>
    <dgm:pt modelId="{2A5011EF-CCB0-430E-BA90-E61B24F6051A}" type="pres">
      <dgm:prSet presAssocID="{8FEFC0A0-2E37-4F5D-9E5C-FA7C41AA4F17}" presName="thickLine" presStyleLbl="alignNode1" presStyleIdx="0" presStyleCnt="6"/>
      <dgm:spPr/>
    </dgm:pt>
    <dgm:pt modelId="{1DA18968-D046-4447-9FD2-2640B8459AD0}" type="pres">
      <dgm:prSet presAssocID="{8FEFC0A0-2E37-4F5D-9E5C-FA7C41AA4F17}" presName="horz1" presStyleCnt="0"/>
      <dgm:spPr/>
    </dgm:pt>
    <dgm:pt modelId="{235C63BF-518B-4849-9185-5476CA608DC1}" type="pres">
      <dgm:prSet presAssocID="{8FEFC0A0-2E37-4F5D-9E5C-FA7C41AA4F17}" presName="tx1" presStyleLbl="revTx" presStyleIdx="0" presStyleCnt="6"/>
      <dgm:spPr/>
    </dgm:pt>
    <dgm:pt modelId="{3C65ED49-8B7D-4FAA-9CAC-B2389ABC6967}" type="pres">
      <dgm:prSet presAssocID="{8FEFC0A0-2E37-4F5D-9E5C-FA7C41AA4F17}" presName="vert1" presStyleCnt="0"/>
      <dgm:spPr/>
    </dgm:pt>
    <dgm:pt modelId="{8D93E203-3ECF-4025-821F-FBD6D0A46868}" type="pres">
      <dgm:prSet presAssocID="{D37F7036-CFB2-4DF4-95C8-77A928CAA63A}" presName="thickLine" presStyleLbl="alignNode1" presStyleIdx="1" presStyleCnt="6"/>
      <dgm:spPr/>
    </dgm:pt>
    <dgm:pt modelId="{AFD55BA9-24C0-419A-8E66-1724BC8A2BB6}" type="pres">
      <dgm:prSet presAssocID="{D37F7036-CFB2-4DF4-95C8-77A928CAA63A}" presName="horz1" presStyleCnt="0"/>
      <dgm:spPr/>
    </dgm:pt>
    <dgm:pt modelId="{2893D7E3-4DE5-4E86-8681-9F7657C00FFD}" type="pres">
      <dgm:prSet presAssocID="{D37F7036-CFB2-4DF4-95C8-77A928CAA63A}" presName="tx1" presStyleLbl="revTx" presStyleIdx="1" presStyleCnt="6"/>
      <dgm:spPr/>
    </dgm:pt>
    <dgm:pt modelId="{AA9DCFFC-956A-4C74-8727-00F62BCF3E69}" type="pres">
      <dgm:prSet presAssocID="{D37F7036-CFB2-4DF4-95C8-77A928CAA63A}" presName="vert1" presStyleCnt="0"/>
      <dgm:spPr/>
    </dgm:pt>
    <dgm:pt modelId="{1E433D12-6011-4228-82E4-BBB546950B1C}" type="pres">
      <dgm:prSet presAssocID="{D36EC3BD-D276-41BB-9834-8BD46F249111}" presName="thickLine" presStyleLbl="alignNode1" presStyleIdx="2" presStyleCnt="6"/>
      <dgm:spPr/>
    </dgm:pt>
    <dgm:pt modelId="{DABE2F8D-7929-4CFA-88AD-35F84C6C882E}" type="pres">
      <dgm:prSet presAssocID="{D36EC3BD-D276-41BB-9834-8BD46F249111}" presName="horz1" presStyleCnt="0"/>
      <dgm:spPr/>
    </dgm:pt>
    <dgm:pt modelId="{D8C6B9F2-9D99-4C24-A167-33B9C4B34AE2}" type="pres">
      <dgm:prSet presAssocID="{D36EC3BD-D276-41BB-9834-8BD46F249111}" presName="tx1" presStyleLbl="revTx" presStyleIdx="2" presStyleCnt="6"/>
      <dgm:spPr/>
    </dgm:pt>
    <dgm:pt modelId="{C4F69423-3911-4F1B-AC76-D37341CDB780}" type="pres">
      <dgm:prSet presAssocID="{D36EC3BD-D276-41BB-9834-8BD46F249111}" presName="vert1" presStyleCnt="0"/>
      <dgm:spPr/>
    </dgm:pt>
    <dgm:pt modelId="{9ED55D1E-D49B-4F35-983F-1A3F0090CF03}" type="pres">
      <dgm:prSet presAssocID="{2438FDA8-09AD-46FF-AA3D-3FE7E1A47D48}" presName="thickLine" presStyleLbl="alignNode1" presStyleIdx="3" presStyleCnt="6"/>
      <dgm:spPr/>
    </dgm:pt>
    <dgm:pt modelId="{29C30BDD-7B4C-495C-9C0C-6646EA15FCCC}" type="pres">
      <dgm:prSet presAssocID="{2438FDA8-09AD-46FF-AA3D-3FE7E1A47D48}" presName="horz1" presStyleCnt="0"/>
      <dgm:spPr/>
    </dgm:pt>
    <dgm:pt modelId="{48A69262-2DC1-4971-B9D5-E59D1CAE04B9}" type="pres">
      <dgm:prSet presAssocID="{2438FDA8-09AD-46FF-AA3D-3FE7E1A47D48}" presName="tx1" presStyleLbl="revTx" presStyleIdx="3" presStyleCnt="6"/>
      <dgm:spPr/>
    </dgm:pt>
    <dgm:pt modelId="{0670C309-2033-4ACB-8CAC-052391474912}" type="pres">
      <dgm:prSet presAssocID="{2438FDA8-09AD-46FF-AA3D-3FE7E1A47D48}" presName="vert1" presStyleCnt="0"/>
      <dgm:spPr/>
    </dgm:pt>
    <dgm:pt modelId="{4E88CBA2-4C34-4D43-9399-D6BBDCD8052B}" type="pres">
      <dgm:prSet presAssocID="{0D0FE491-98BD-48DA-87EE-B0A1B956F3A4}" presName="thickLine" presStyleLbl="alignNode1" presStyleIdx="4" presStyleCnt="6"/>
      <dgm:spPr/>
    </dgm:pt>
    <dgm:pt modelId="{637CD7A8-D8AB-436C-BFD3-AB13453F6EB1}" type="pres">
      <dgm:prSet presAssocID="{0D0FE491-98BD-48DA-87EE-B0A1B956F3A4}" presName="horz1" presStyleCnt="0"/>
      <dgm:spPr/>
    </dgm:pt>
    <dgm:pt modelId="{EEA3277A-9C8E-46C3-91E1-898DEB02CA79}" type="pres">
      <dgm:prSet presAssocID="{0D0FE491-98BD-48DA-87EE-B0A1B956F3A4}" presName="tx1" presStyleLbl="revTx" presStyleIdx="4" presStyleCnt="6"/>
      <dgm:spPr/>
    </dgm:pt>
    <dgm:pt modelId="{4CC3D6AE-2D41-48A9-9ED8-C6A0DAB36833}" type="pres">
      <dgm:prSet presAssocID="{0D0FE491-98BD-48DA-87EE-B0A1B956F3A4}" presName="vert1" presStyleCnt="0"/>
      <dgm:spPr/>
    </dgm:pt>
    <dgm:pt modelId="{4FEA520A-4214-4B1E-8D4D-3D668B5849D1}" type="pres">
      <dgm:prSet presAssocID="{B59C090B-ED52-4408-B981-DF0D110289AF}" presName="thickLine" presStyleLbl="alignNode1" presStyleIdx="5" presStyleCnt="6"/>
      <dgm:spPr/>
    </dgm:pt>
    <dgm:pt modelId="{725E1106-32BF-4276-B986-4668B32B1383}" type="pres">
      <dgm:prSet presAssocID="{B59C090B-ED52-4408-B981-DF0D110289AF}" presName="horz1" presStyleCnt="0"/>
      <dgm:spPr/>
    </dgm:pt>
    <dgm:pt modelId="{5346BE33-6C96-4A24-A841-DD1093A4C144}" type="pres">
      <dgm:prSet presAssocID="{B59C090B-ED52-4408-B981-DF0D110289AF}" presName="tx1" presStyleLbl="revTx" presStyleIdx="5" presStyleCnt="6"/>
      <dgm:spPr/>
    </dgm:pt>
    <dgm:pt modelId="{0F973BED-4663-47CA-B330-CC3987844332}" type="pres">
      <dgm:prSet presAssocID="{B59C090B-ED52-4408-B981-DF0D110289AF}" presName="vert1" presStyleCnt="0"/>
      <dgm:spPr/>
    </dgm:pt>
  </dgm:ptLst>
  <dgm:cxnLst>
    <dgm:cxn modelId="{8832A416-BE1E-409E-9534-BDAF0F6ED8AC}" type="presOf" srcId="{D37F7036-CFB2-4DF4-95C8-77A928CAA63A}" destId="{2893D7E3-4DE5-4E86-8681-9F7657C00FFD}" srcOrd="0" destOrd="0" presId="urn:microsoft.com/office/officeart/2008/layout/LinedList"/>
    <dgm:cxn modelId="{5624B917-4557-4EF2-88CA-B3ED90105098}" type="presOf" srcId="{0D0FE491-98BD-48DA-87EE-B0A1B956F3A4}" destId="{EEA3277A-9C8E-46C3-91E1-898DEB02CA79}" srcOrd="0" destOrd="0" presId="urn:microsoft.com/office/officeart/2008/layout/LinedList"/>
    <dgm:cxn modelId="{11FB5127-8EEB-4C3D-8E01-5981298E7D9A}" type="presOf" srcId="{2438FDA8-09AD-46FF-AA3D-3FE7E1A47D48}" destId="{48A69262-2DC1-4971-B9D5-E59D1CAE04B9}" srcOrd="0" destOrd="0" presId="urn:microsoft.com/office/officeart/2008/layout/LinedList"/>
    <dgm:cxn modelId="{E668E55E-1782-48E9-A95B-251C8ACE62CA}" srcId="{273ECEF3-DEE2-4EF2-BEC8-F570CED9A265}" destId="{B59C090B-ED52-4408-B981-DF0D110289AF}" srcOrd="5" destOrd="0" parTransId="{2C45B5C7-1973-42BA-A4DD-A8349EAF4358}" sibTransId="{777CAD6C-FF2C-45A1-B3DE-F0F9C3D1D3F2}"/>
    <dgm:cxn modelId="{556FF35E-A490-4443-80CC-9FC18CED9515}" type="presOf" srcId="{8FEFC0A0-2E37-4F5D-9E5C-FA7C41AA4F17}" destId="{235C63BF-518B-4849-9185-5476CA608DC1}" srcOrd="0" destOrd="0" presId="urn:microsoft.com/office/officeart/2008/layout/LinedList"/>
    <dgm:cxn modelId="{F8692F56-0818-4614-B571-E249D29E3849}" srcId="{273ECEF3-DEE2-4EF2-BEC8-F570CED9A265}" destId="{D36EC3BD-D276-41BB-9834-8BD46F249111}" srcOrd="2" destOrd="0" parTransId="{25C240D8-3917-4066-BD63-2203427F165D}" sibTransId="{0715FCAE-CED0-45BF-AF7C-ACEEF1D10251}"/>
    <dgm:cxn modelId="{E8AA7D8B-3AC4-4388-BECB-8108018D068E}" type="presOf" srcId="{273ECEF3-DEE2-4EF2-BEC8-F570CED9A265}" destId="{F6AAEB23-0DE6-49EF-8F7B-3588B43BFC8B}" srcOrd="0" destOrd="0" presId="urn:microsoft.com/office/officeart/2008/layout/LinedList"/>
    <dgm:cxn modelId="{3B22F5AA-D5E9-4DC2-8929-B3C276B42584}" type="presOf" srcId="{D36EC3BD-D276-41BB-9834-8BD46F249111}" destId="{D8C6B9F2-9D99-4C24-A167-33B9C4B34AE2}" srcOrd="0" destOrd="0" presId="urn:microsoft.com/office/officeart/2008/layout/LinedList"/>
    <dgm:cxn modelId="{AAC181BB-B3E7-4845-A9EF-6AA5EEF63D09}" srcId="{273ECEF3-DEE2-4EF2-BEC8-F570CED9A265}" destId="{0D0FE491-98BD-48DA-87EE-B0A1B956F3A4}" srcOrd="4" destOrd="0" parTransId="{46FBC0B4-2663-422F-A069-B35C7A69A23B}" sibTransId="{3AF98AEC-1FFF-4E11-A261-AC77BE4530B3}"/>
    <dgm:cxn modelId="{326AEAC3-6FBF-47D8-B2A4-1A70C2146E46}" srcId="{273ECEF3-DEE2-4EF2-BEC8-F570CED9A265}" destId="{2438FDA8-09AD-46FF-AA3D-3FE7E1A47D48}" srcOrd="3" destOrd="0" parTransId="{F32E9C9F-3921-4F7B-991F-4862100861A1}" sibTransId="{627D2F41-4892-4D03-ADEA-FAC6667A604C}"/>
    <dgm:cxn modelId="{DE3BA8D4-5B69-45F9-B18C-B54C5AEDA3C4}" type="presOf" srcId="{B59C090B-ED52-4408-B981-DF0D110289AF}" destId="{5346BE33-6C96-4A24-A841-DD1093A4C144}" srcOrd="0" destOrd="0" presId="urn:microsoft.com/office/officeart/2008/layout/LinedList"/>
    <dgm:cxn modelId="{121F60DC-E6E1-4558-8CB4-AC2FBF6DBC52}" srcId="{273ECEF3-DEE2-4EF2-BEC8-F570CED9A265}" destId="{D37F7036-CFB2-4DF4-95C8-77A928CAA63A}" srcOrd="1" destOrd="0" parTransId="{14A66221-8A15-45E4-B5DA-BA1977173125}" sibTransId="{F7B185B4-7A20-403A-862A-9F96275B7974}"/>
    <dgm:cxn modelId="{143C30EC-96AF-4D70-A9DF-777C00BDDF2F}" srcId="{273ECEF3-DEE2-4EF2-BEC8-F570CED9A265}" destId="{8FEFC0A0-2E37-4F5D-9E5C-FA7C41AA4F17}" srcOrd="0" destOrd="0" parTransId="{20C809F8-5E66-4EF9-9C33-F52EBE139D5F}" sibTransId="{AE9BBCE0-9242-4050-A9E2-D5DC0B2A451B}"/>
    <dgm:cxn modelId="{A78EFC96-02E3-4B15-B6F8-0EA4D5068F89}" type="presParOf" srcId="{F6AAEB23-0DE6-49EF-8F7B-3588B43BFC8B}" destId="{2A5011EF-CCB0-430E-BA90-E61B24F6051A}" srcOrd="0" destOrd="0" presId="urn:microsoft.com/office/officeart/2008/layout/LinedList"/>
    <dgm:cxn modelId="{3A68ADCE-E63F-4B57-A638-296FBD588B39}" type="presParOf" srcId="{F6AAEB23-0DE6-49EF-8F7B-3588B43BFC8B}" destId="{1DA18968-D046-4447-9FD2-2640B8459AD0}" srcOrd="1" destOrd="0" presId="urn:microsoft.com/office/officeart/2008/layout/LinedList"/>
    <dgm:cxn modelId="{BA2E00AD-3102-4676-86BF-2735D63560CD}" type="presParOf" srcId="{1DA18968-D046-4447-9FD2-2640B8459AD0}" destId="{235C63BF-518B-4849-9185-5476CA608DC1}" srcOrd="0" destOrd="0" presId="urn:microsoft.com/office/officeart/2008/layout/LinedList"/>
    <dgm:cxn modelId="{15B68CF5-31E0-4B9E-AB21-B6AE59A29F49}" type="presParOf" srcId="{1DA18968-D046-4447-9FD2-2640B8459AD0}" destId="{3C65ED49-8B7D-4FAA-9CAC-B2389ABC6967}" srcOrd="1" destOrd="0" presId="urn:microsoft.com/office/officeart/2008/layout/LinedList"/>
    <dgm:cxn modelId="{D766DFB9-9DF0-48FE-BF22-76BDA4060F13}" type="presParOf" srcId="{F6AAEB23-0DE6-49EF-8F7B-3588B43BFC8B}" destId="{8D93E203-3ECF-4025-821F-FBD6D0A46868}" srcOrd="2" destOrd="0" presId="urn:microsoft.com/office/officeart/2008/layout/LinedList"/>
    <dgm:cxn modelId="{E70B173D-6F2E-43F6-ADF2-3279EAAA26B3}" type="presParOf" srcId="{F6AAEB23-0DE6-49EF-8F7B-3588B43BFC8B}" destId="{AFD55BA9-24C0-419A-8E66-1724BC8A2BB6}" srcOrd="3" destOrd="0" presId="urn:microsoft.com/office/officeart/2008/layout/LinedList"/>
    <dgm:cxn modelId="{ED9737E7-C723-4B21-8829-FFB5689B050E}" type="presParOf" srcId="{AFD55BA9-24C0-419A-8E66-1724BC8A2BB6}" destId="{2893D7E3-4DE5-4E86-8681-9F7657C00FFD}" srcOrd="0" destOrd="0" presId="urn:microsoft.com/office/officeart/2008/layout/LinedList"/>
    <dgm:cxn modelId="{4CA84BAC-17E1-4391-89EC-FA24F3E859D0}" type="presParOf" srcId="{AFD55BA9-24C0-419A-8E66-1724BC8A2BB6}" destId="{AA9DCFFC-956A-4C74-8727-00F62BCF3E69}" srcOrd="1" destOrd="0" presId="urn:microsoft.com/office/officeart/2008/layout/LinedList"/>
    <dgm:cxn modelId="{5380EF1D-BAA5-4160-B28A-1404678FFF81}" type="presParOf" srcId="{F6AAEB23-0DE6-49EF-8F7B-3588B43BFC8B}" destId="{1E433D12-6011-4228-82E4-BBB546950B1C}" srcOrd="4" destOrd="0" presId="urn:microsoft.com/office/officeart/2008/layout/LinedList"/>
    <dgm:cxn modelId="{72AB3367-7406-49DB-8428-6F179065AA45}" type="presParOf" srcId="{F6AAEB23-0DE6-49EF-8F7B-3588B43BFC8B}" destId="{DABE2F8D-7929-4CFA-88AD-35F84C6C882E}" srcOrd="5" destOrd="0" presId="urn:microsoft.com/office/officeart/2008/layout/LinedList"/>
    <dgm:cxn modelId="{6FDDC461-B8EE-427B-8CF3-C5924455170B}" type="presParOf" srcId="{DABE2F8D-7929-4CFA-88AD-35F84C6C882E}" destId="{D8C6B9F2-9D99-4C24-A167-33B9C4B34AE2}" srcOrd="0" destOrd="0" presId="urn:microsoft.com/office/officeart/2008/layout/LinedList"/>
    <dgm:cxn modelId="{2273DAFE-FE73-4C7F-92F4-704F5CA13DC4}" type="presParOf" srcId="{DABE2F8D-7929-4CFA-88AD-35F84C6C882E}" destId="{C4F69423-3911-4F1B-AC76-D37341CDB780}" srcOrd="1" destOrd="0" presId="urn:microsoft.com/office/officeart/2008/layout/LinedList"/>
    <dgm:cxn modelId="{12DD7A81-4048-4482-ADC9-E389970F9AB9}" type="presParOf" srcId="{F6AAEB23-0DE6-49EF-8F7B-3588B43BFC8B}" destId="{9ED55D1E-D49B-4F35-983F-1A3F0090CF03}" srcOrd="6" destOrd="0" presId="urn:microsoft.com/office/officeart/2008/layout/LinedList"/>
    <dgm:cxn modelId="{24228C91-C98B-4E07-9F1F-ACC299A50B38}" type="presParOf" srcId="{F6AAEB23-0DE6-49EF-8F7B-3588B43BFC8B}" destId="{29C30BDD-7B4C-495C-9C0C-6646EA15FCCC}" srcOrd="7" destOrd="0" presId="urn:microsoft.com/office/officeart/2008/layout/LinedList"/>
    <dgm:cxn modelId="{396931DB-B42A-4A52-AED8-ABC83850D93C}" type="presParOf" srcId="{29C30BDD-7B4C-495C-9C0C-6646EA15FCCC}" destId="{48A69262-2DC1-4971-B9D5-E59D1CAE04B9}" srcOrd="0" destOrd="0" presId="urn:microsoft.com/office/officeart/2008/layout/LinedList"/>
    <dgm:cxn modelId="{DFDEEC40-ACBF-4865-A4AB-88162CD35E5A}" type="presParOf" srcId="{29C30BDD-7B4C-495C-9C0C-6646EA15FCCC}" destId="{0670C309-2033-4ACB-8CAC-052391474912}" srcOrd="1" destOrd="0" presId="urn:microsoft.com/office/officeart/2008/layout/LinedList"/>
    <dgm:cxn modelId="{FE69C1C2-881A-4112-A50D-6CAC022B2490}" type="presParOf" srcId="{F6AAEB23-0DE6-49EF-8F7B-3588B43BFC8B}" destId="{4E88CBA2-4C34-4D43-9399-D6BBDCD8052B}" srcOrd="8" destOrd="0" presId="urn:microsoft.com/office/officeart/2008/layout/LinedList"/>
    <dgm:cxn modelId="{46A87613-D9E3-4F1A-8036-6B2E6146878F}" type="presParOf" srcId="{F6AAEB23-0DE6-49EF-8F7B-3588B43BFC8B}" destId="{637CD7A8-D8AB-436C-BFD3-AB13453F6EB1}" srcOrd="9" destOrd="0" presId="urn:microsoft.com/office/officeart/2008/layout/LinedList"/>
    <dgm:cxn modelId="{7862F74E-6AF2-4A47-95E0-1390C0D0D9A2}" type="presParOf" srcId="{637CD7A8-D8AB-436C-BFD3-AB13453F6EB1}" destId="{EEA3277A-9C8E-46C3-91E1-898DEB02CA79}" srcOrd="0" destOrd="0" presId="urn:microsoft.com/office/officeart/2008/layout/LinedList"/>
    <dgm:cxn modelId="{C11B5F21-E329-425E-997B-07F6479E026A}" type="presParOf" srcId="{637CD7A8-D8AB-436C-BFD3-AB13453F6EB1}" destId="{4CC3D6AE-2D41-48A9-9ED8-C6A0DAB36833}" srcOrd="1" destOrd="0" presId="urn:microsoft.com/office/officeart/2008/layout/LinedList"/>
    <dgm:cxn modelId="{2DE40639-5127-43CB-BA03-F428B97B54F1}" type="presParOf" srcId="{F6AAEB23-0DE6-49EF-8F7B-3588B43BFC8B}" destId="{4FEA520A-4214-4B1E-8D4D-3D668B5849D1}" srcOrd="10" destOrd="0" presId="urn:microsoft.com/office/officeart/2008/layout/LinedList"/>
    <dgm:cxn modelId="{A0991D24-5584-4CC6-8218-B68E34F7084B}" type="presParOf" srcId="{F6AAEB23-0DE6-49EF-8F7B-3588B43BFC8B}" destId="{725E1106-32BF-4276-B986-4668B32B1383}" srcOrd="11" destOrd="0" presId="urn:microsoft.com/office/officeart/2008/layout/LinedList"/>
    <dgm:cxn modelId="{E764973B-C8EF-4275-ADBE-A2FDA11BB265}" type="presParOf" srcId="{725E1106-32BF-4276-B986-4668B32B1383}" destId="{5346BE33-6C96-4A24-A841-DD1093A4C144}" srcOrd="0" destOrd="0" presId="urn:microsoft.com/office/officeart/2008/layout/LinedList"/>
    <dgm:cxn modelId="{D8388F4A-F1BC-4BC8-A087-A986D9209ABC}" type="presParOf" srcId="{725E1106-32BF-4276-B986-4668B32B1383}" destId="{0F973BED-4663-47CA-B330-CC398784433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8B30C-211F-40E8-BFEF-64B55B393A7F}">
      <dsp:nvSpPr>
        <dsp:cNvPr id="0" name=""/>
        <dsp:cNvSpPr/>
      </dsp:nvSpPr>
      <dsp:spPr>
        <a:xfrm>
          <a:off x="0" y="1127"/>
          <a:ext cx="1071063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3FB2633-088B-411D-9103-F7F9E9095E07}">
      <dsp:nvSpPr>
        <dsp:cNvPr id="0" name=""/>
        <dsp:cNvSpPr/>
      </dsp:nvSpPr>
      <dsp:spPr>
        <a:xfrm>
          <a:off x="0" y="1127"/>
          <a:ext cx="10710636" cy="768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i="1" kern="1200" dirty="0"/>
            <a:t>MBS is recommended for individuals </a:t>
          </a:r>
          <a:r>
            <a:rPr lang="en-US" sz="2100" b="1" i="1" kern="1200" dirty="0"/>
            <a:t>with BMI &gt;35 kg/m</a:t>
          </a:r>
          <a:r>
            <a:rPr lang="en-US" sz="2100" b="1" i="1" kern="1200" baseline="30000" dirty="0"/>
            <a:t>2</a:t>
          </a:r>
          <a:r>
            <a:rPr lang="en-US" sz="2100" b="1" i="1" kern="1200" dirty="0"/>
            <a:t>,regardless of presence, absence, or severity of comorbidities.</a:t>
          </a:r>
          <a:endParaRPr lang="en-US" sz="2100" b="1" kern="1200" dirty="0"/>
        </a:p>
      </dsp:txBody>
      <dsp:txXfrm>
        <a:off x="0" y="1127"/>
        <a:ext cx="10710636" cy="768689"/>
      </dsp:txXfrm>
    </dsp:sp>
    <dsp:sp modelId="{59800CAC-E8EA-48C2-A714-1588E3F15753}">
      <dsp:nvSpPr>
        <dsp:cNvPr id="0" name=""/>
        <dsp:cNvSpPr/>
      </dsp:nvSpPr>
      <dsp:spPr>
        <a:xfrm>
          <a:off x="0" y="769817"/>
          <a:ext cx="1071063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F8A7143-6DB6-484A-985F-9BD20C775FF0}">
      <dsp:nvSpPr>
        <dsp:cNvPr id="0" name=""/>
        <dsp:cNvSpPr/>
      </dsp:nvSpPr>
      <dsp:spPr>
        <a:xfrm>
          <a:off x="0" y="769817"/>
          <a:ext cx="10710636" cy="768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i="1" kern="1200" dirty="0"/>
            <a:t>MBS is recommended </a:t>
          </a:r>
          <a:r>
            <a:rPr lang="en-US" sz="2100" b="1" i="1" kern="1200" dirty="0"/>
            <a:t>in patients with T2D and BMI &gt;30 kg/m</a:t>
          </a:r>
          <a:r>
            <a:rPr lang="en-US" sz="2100" b="1" i="1" kern="1200" baseline="30000" dirty="0"/>
            <a:t>2</a:t>
          </a:r>
          <a:endParaRPr lang="en-US" sz="2100" b="1" kern="1200" dirty="0"/>
        </a:p>
      </dsp:txBody>
      <dsp:txXfrm>
        <a:off x="0" y="769817"/>
        <a:ext cx="10710636" cy="768689"/>
      </dsp:txXfrm>
    </dsp:sp>
    <dsp:sp modelId="{42F6F638-6CD8-4E4D-84F7-1979B0713944}">
      <dsp:nvSpPr>
        <dsp:cNvPr id="0" name=""/>
        <dsp:cNvSpPr/>
      </dsp:nvSpPr>
      <dsp:spPr>
        <a:xfrm>
          <a:off x="0" y="1538506"/>
          <a:ext cx="10710636"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B2AB7F6-814D-45B0-9A71-15737646A52A}">
      <dsp:nvSpPr>
        <dsp:cNvPr id="0" name=""/>
        <dsp:cNvSpPr/>
      </dsp:nvSpPr>
      <dsp:spPr>
        <a:xfrm>
          <a:off x="0" y="1538506"/>
          <a:ext cx="10710636" cy="768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i="1" kern="1200" dirty="0"/>
            <a:t>MBS should be considered in individuals with BMI of 30–34.9 kg/m</a:t>
          </a:r>
          <a:r>
            <a:rPr lang="en-US" sz="2100" b="1" i="1" kern="1200" baseline="30000" dirty="0"/>
            <a:t>2 </a:t>
          </a:r>
          <a:r>
            <a:rPr lang="en-US" sz="2100" i="1" kern="1200" dirty="0"/>
            <a:t>who do not achieve substantial or durable weight loss or co-morbidity improvement using nonsurgical methods.</a:t>
          </a:r>
          <a:endParaRPr lang="en-US" sz="2100" kern="1200" dirty="0"/>
        </a:p>
      </dsp:txBody>
      <dsp:txXfrm>
        <a:off x="0" y="1538506"/>
        <a:ext cx="10710636" cy="7686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011EF-CCB0-430E-BA90-E61B24F6051A}">
      <dsp:nvSpPr>
        <dsp:cNvPr id="0" name=""/>
        <dsp:cNvSpPr/>
      </dsp:nvSpPr>
      <dsp:spPr>
        <a:xfrm>
          <a:off x="0" y="531"/>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5C63BF-518B-4849-9185-5476CA608DC1}">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t>Recommendation:</a:t>
          </a:r>
          <a:r>
            <a:rPr lang="en-US" sz="2100" kern="1200" dirty="0"/>
            <a:t> </a:t>
          </a:r>
        </a:p>
      </dsp:txBody>
      <dsp:txXfrm>
        <a:off x="0" y="531"/>
        <a:ext cx="10515600" cy="870055"/>
      </dsp:txXfrm>
    </dsp:sp>
    <dsp:sp modelId="{8D93E203-3ECF-4025-821F-FBD6D0A46868}">
      <dsp:nvSpPr>
        <dsp:cNvPr id="0" name=""/>
        <dsp:cNvSpPr/>
      </dsp:nvSpPr>
      <dsp:spPr>
        <a:xfrm>
          <a:off x="0" y="870586"/>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93D7E3-4DE5-4E86-8681-9F7657C00FFD}">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t>•</a:t>
          </a:r>
          <a:r>
            <a:rPr lang="en-US" sz="2100" i="1" kern="1200" dirty="0"/>
            <a:t>	</a:t>
          </a:r>
          <a:r>
            <a:rPr lang="en-US" sz="2100" i="1" kern="1200" dirty="0">
              <a:solidFill>
                <a:srgbClr val="FF0000"/>
              </a:solidFill>
            </a:rPr>
            <a:t>MBS does not negatively impact on pubertal development or linear growth</a:t>
          </a:r>
          <a:endParaRPr lang="en-US" sz="2100" kern="1200" dirty="0">
            <a:solidFill>
              <a:srgbClr val="FF0000"/>
            </a:solidFill>
          </a:endParaRPr>
        </a:p>
        <a:p>
          <a:pPr marL="0" lvl="0" indent="0" algn="l" defTabSz="933450">
            <a:lnSpc>
              <a:spcPct val="90000"/>
            </a:lnSpc>
            <a:spcBef>
              <a:spcPct val="0"/>
            </a:spcBef>
            <a:spcAft>
              <a:spcPct val="35000"/>
            </a:spcAft>
            <a:buFont typeface="Symbol" panose="05050102010706020507" pitchFamily="18" charset="2"/>
            <a:buNone/>
          </a:pPr>
          <a:endParaRPr lang="en-US" sz="2100" i="1" kern="1200" dirty="0"/>
        </a:p>
      </dsp:txBody>
      <dsp:txXfrm>
        <a:off x="0" y="870586"/>
        <a:ext cx="10515600" cy="870055"/>
      </dsp:txXfrm>
    </dsp:sp>
    <dsp:sp modelId="{1E433D12-6011-4228-82E4-BBB546950B1C}">
      <dsp:nvSpPr>
        <dsp:cNvPr id="0" name=""/>
        <dsp:cNvSpPr/>
      </dsp:nvSpPr>
      <dsp:spPr>
        <a:xfrm>
          <a:off x="0" y="1740641"/>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C6B9F2-9D99-4C24-A167-33B9C4B34AE2}">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Font typeface="Symbol" panose="05050102010706020507" pitchFamily="18" charset="2"/>
            <a:buNone/>
          </a:pPr>
          <a:r>
            <a:rPr lang="en-US" sz="2100" i="1" kern="1200" dirty="0"/>
            <a:t>MBS is safe in the population younger than 18 years and produces durable weight loss and improvement in co-morbid conditions.</a:t>
          </a:r>
          <a:endParaRPr lang="en-US" sz="2100" b="1" kern="1200" dirty="0"/>
        </a:p>
      </dsp:txBody>
      <dsp:txXfrm>
        <a:off x="0" y="1740641"/>
        <a:ext cx="10515600" cy="870055"/>
      </dsp:txXfrm>
    </dsp:sp>
    <dsp:sp modelId="{4E88CBA2-4C34-4D43-9399-D6BBDCD8052B}">
      <dsp:nvSpPr>
        <dsp:cNvPr id="0" name=""/>
        <dsp:cNvSpPr/>
      </dsp:nvSpPr>
      <dsp:spPr>
        <a:xfrm>
          <a:off x="0" y="2610696"/>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A3277A-9C8E-46C3-91E1-898DEB02CA79}">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t>Level of Evidence 1b</a:t>
          </a:r>
        </a:p>
      </dsp:txBody>
      <dsp:txXfrm>
        <a:off x="0" y="2610696"/>
        <a:ext cx="10515600" cy="870055"/>
      </dsp:txXfrm>
    </dsp:sp>
    <dsp:sp modelId="{4FEA520A-4214-4B1E-8D4D-3D668B5849D1}">
      <dsp:nvSpPr>
        <dsp:cNvPr id="0" name=""/>
        <dsp:cNvSpPr/>
      </dsp:nvSpPr>
      <dsp:spPr>
        <a:xfrm>
          <a:off x="0" y="3480751"/>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46BE33-6C96-4A24-A841-DD1093A4C144}">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1" kern="1200" dirty="0"/>
            <a:t>Grade of recommendation A</a:t>
          </a:r>
        </a:p>
      </dsp:txBody>
      <dsp:txXfrm>
        <a:off x="0" y="3480751"/>
        <a:ext cx="10515600" cy="87005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011EF-CCB0-430E-BA90-E61B24F6051A}">
      <dsp:nvSpPr>
        <dsp:cNvPr id="0" name=""/>
        <dsp:cNvSpPr/>
      </dsp:nvSpPr>
      <dsp:spPr>
        <a:xfrm>
          <a:off x="0" y="212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5C63BF-518B-4849-9185-5476CA608DC1}">
      <dsp:nvSpPr>
        <dsp:cNvPr id="0" name=""/>
        <dsp:cNvSpPr/>
      </dsp:nvSpPr>
      <dsp:spPr>
        <a:xfrm>
          <a:off x="0" y="212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t>Recommendation:</a:t>
          </a:r>
          <a:r>
            <a:rPr lang="en-US" sz="1400" kern="1200" dirty="0"/>
            <a:t> </a:t>
          </a:r>
        </a:p>
      </dsp:txBody>
      <dsp:txXfrm>
        <a:off x="0" y="2124"/>
        <a:ext cx="10515600" cy="724514"/>
      </dsp:txXfrm>
    </dsp:sp>
    <dsp:sp modelId="{8D93E203-3ECF-4025-821F-FBD6D0A46868}">
      <dsp:nvSpPr>
        <dsp:cNvPr id="0" name=""/>
        <dsp:cNvSpPr/>
      </dsp:nvSpPr>
      <dsp:spPr>
        <a:xfrm>
          <a:off x="0" y="726639"/>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93D7E3-4DE5-4E86-8681-9F7657C00FFD}">
      <dsp:nvSpPr>
        <dsp:cNvPr id="0" name=""/>
        <dsp:cNvSpPr/>
      </dsp:nvSpPr>
      <dsp:spPr>
        <a:xfrm>
          <a:off x="0" y="72663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a:t>
          </a:r>
          <a:r>
            <a:rPr lang="en-US" sz="1400" i="1" kern="1200" dirty="0"/>
            <a:t>	Obesity is associated with poor outcomes after total joint arthroplasty. Orthopedic surgical societies discourage hip and knee replacement in patients with BMI ≥ 40 kg/m</a:t>
          </a:r>
          <a:r>
            <a:rPr lang="en-US" sz="1400" i="1" kern="1200" baseline="30000" dirty="0"/>
            <a:t>2</a:t>
          </a:r>
          <a:r>
            <a:rPr lang="en-US" sz="1400" i="1" kern="1200" dirty="0"/>
            <a:t>, mainly due to the increased risk of readmission and surgical complications, such as wound infection and deep vein thrombosis.</a:t>
          </a:r>
        </a:p>
      </dsp:txBody>
      <dsp:txXfrm>
        <a:off x="0" y="726639"/>
        <a:ext cx="10515600" cy="724514"/>
      </dsp:txXfrm>
    </dsp:sp>
    <dsp:sp modelId="{1E433D12-6011-4228-82E4-BBB546950B1C}">
      <dsp:nvSpPr>
        <dsp:cNvPr id="0" name=""/>
        <dsp:cNvSpPr/>
      </dsp:nvSpPr>
      <dsp:spPr>
        <a:xfrm>
          <a:off x="0" y="145115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C6B9F2-9D99-4C24-A167-33B9C4B34AE2}">
      <dsp:nvSpPr>
        <dsp:cNvPr id="0" name=""/>
        <dsp:cNvSpPr/>
      </dsp:nvSpPr>
      <dsp:spPr>
        <a:xfrm>
          <a:off x="0" y="145115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Font typeface="Symbol" panose="05050102010706020507" pitchFamily="18" charset="2"/>
            <a:buNone/>
          </a:pPr>
          <a:r>
            <a:rPr lang="en-US" sz="1400" i="1" kern="1200" dirty="0"/>
            <a:t>MBS prior to total knee and hip arthroplasty has been shown to decrease operative time, hospital LOS, and early postoperative complications</a:t>
          </a:r>
          <a:endParaRPr lang="en-US" sz="1400" b="1" kern="1200" dirty="0"/>
        </a:p>
      </dsp:txBody>
      <dsp:txXfrm>
        <a:off x="0" y="1451154"/>
        <a:ext cx="10515600" cy="724514"/>
      </dsp:txXfrm>
    </dsp:sp>
    <dsp:sp modelId="{49BE94E2-B5B8-4C0B-8398-B42888EBF317}">
      <dsp:nvSpPr>
        <dsp:cNvPr id="0" name=""/>
        <dsp:cNvSpPr/>
      </dsp:nvSpPr>
      <dsp:spPr>
        <a:xfrm>
          <a:off x="0" y="2175669"/>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BF0669-8C4F-41D8-A690-9151828E5B39}">
      <dsp:nvSpPr>
        <dsp:cNvPr id="0" name=""/>
        <dsp:cNvSpPr/>
      </dsp:nvSpPr>
      <dsp:spPr>
        <a:xfrm>
          <a:off x="0" y="217566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i="1" kern="1200" dirty="0">
              <a:solidFill>
                <a:srgbClr val="FF0000"/>
              </a:solidFill>
            </a:rPr>
            <a:t>According to experts opinion, MBS can be considered as a bridge to joint arthroplasty in patients with BMI ≥ 30 </a:t>
          </a:r>
          <a:r>
            <a:rPr lang="en-US" sz="1800" b="1" kern="1200" dirty="0">
              <a:solidFill>
                <a:srgbClr val="FF0000"/>
              </a:solidFill>
            </a:rPr>
            <a:t>kg/m</a:t>
          </a:r>
          <a:r>
            <a:rPr lang="en-US" sz="1800" b="1" kern="1200" baseline="30000" dirty="0">
              <a:solidFill>
                <a:srgbClr val="FF0000"/>
              </a:solidFill>
            </a:rPr>
            <a:t>2</a:t>
          </a:r>
          <a:endParaRPr lang="en-US" sz="1800" b="1" kern="1200" dirty="0">
            <a:solidFill>
              <a:srgbClr val="FF0000"/>
            </a:solidFill>
          </a:endParaRPr>
        </a:p>
      </dsp:txBody>
      <dsp:txXfrm>
        <a:off x="0" y="2175669"/>
        <a:ext cx="10515600" cy="724514"/>
      </dsp:txXfrm>
    </dsp:sp>
    <dsp:sp modelId="{4E88CBA2-4C34-4D43-9399-D6BBDCD8052B}">
      <dsp:nvSpPr>
        <dsp:cNvPr id="0" name=""/>
        <dsp:cNvSpPr/>
      </dsp:nvSpPr>
      <dsp:spPr>
        <a:xfrm>
          <a:off x="0" y="2900183"/>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A3277A-9C8E-46C3-91E1-898DEB02CA79}">
      <dsp:nvSpPr>
        <dsp:cNvPr id="0" name=""/>
        <dsp:cNvSpPr/>
      </dsp:nvSpPr>
      <dsp:spPr>
        <a:xfrm>
          <a:off x="0" y="2900183"/>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t>Level of Evidence 2b</a:t>
          </a:r>
        </a:p>
      </dsp:txBody>
      <dsp:txXfrm>
        <a:off x="0" y="2900183"/>
        <a:ext cx="10515600" cy="724514"/>
      </dsp:txXfrm>
    </dsp:sp>
    <dsp:sp modelId="{4FEA520A-4214-4B1E-8D4D-3D668B5849D1}">
      <dsp:nvSpPr>
        <dsp:cNvPr id="0" name=""/>
        <dsp:cNvSpPr/>
      </dsp:nvSpPr>
      <dsp:spPr>
        <a:xfrm>
          <a:off x="0" y="3624698"/>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46BE33-6C96-4A24-A841-DD1093A4C144}">
      <dsp:nvSpPr>
        <dsp:cNvPr id="0" name=""/>
        <dsp:cNvSpPr/>
      </dsp:nvSpPr>
      <dsp:spPr>
        <a:xfrm>
          <a:off x="0" y="3624698"/>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dirty="0"/>
            <a:t>Grade of recommendation B</a:t>
          </a:r>
        </a:p>
      </dsp:txBody>
      <dsp:txXfrm>
        <a:off x="0" y="3624698"/>
        <a:ext cx="10515600" cy="72451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011EF-CCB0-430E-BA90-E61B24F6051A}">
      <dsp:nvSpPr>
        <dsp:cNvPr id="0" name=""/>
        <dsp:cNvSpPr/>
      </dsp:nvSpPr>
      <dsp:spPr>
        <a:xfrm>
          <a:off x="0" y="531"/>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5C63BF-518B-4849-9185-5476CA608DC1}">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dirty="0"/>
            <a:t>Recommendation:</a:t>
          </a:r>
          <a:r>
            <a:rPr lang="en-US" sz="2700" kern="1200" dirty="0"/>
            <a:t> </a:t>
          </a:r>
        </a:p>
      </dsp:txBody>
      <dsp:txXfrm>
        <a:off x="0" y="531"/>
        <a:ext cx="10515600" cy="870055"/>
      </dsp:txXfrm>
    </dsp:sp>
    <dsp:sp modelId="{8D93E203-3ECF-4025-821F-FBD6D0A46868}">
      <dsp:nvSpPr>
        <dsp:cNvPr id="0" name=""/>
        <dsp:cNvSpPr/>
      </dsp:nvSpPr>
      <dsp:spPr>
        <a:xfrm>
          <a:off x="0" y="870586"/>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93D7E3-4DE5-4E86-8681-9F7657C00FFD}">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a:t>
          </a:r>
          <a:r>
            <a:rPr lang="en-US" sz="2700" i="1" kern="1200" dirty="0"/>
            <a:t>	Obesity is a risk factor for the development of ventral hernias. </a:t>
          </a:r>
        </a:p>
      </dsp:txBody>
      <dsp:txXfrm>
        <a:off x="0" y="870586"/>
        <a:ext cx="10515600" cy="870055"/>
      </dsp:txXfrm>
    </dsp:sp>
    <dsp:sp modelId="{71BBD16A-7940-400E-B59F-660A0FF17B6D}">
      <dsp:nvSpPr>
        <dsp:cNvPr id="0" name=""/>
        <dsp:cNvSpPr/>
      </dsp:nvSpPr>
      <dsp:spPr>
        <a:xfrm>
          <a:off x="0" y="1740641"/>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62E1C4-28FA-40C7-8201-02CE55E004CB}">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i="1" kern="1200" dirty="0"/>
            <a:t> patients with obesity and an abdominal wall hernia, </a:t>
          </a:r>
          <a:r>
            <a:rPr lang="en-US" sz="2000" b="1" i="1" kern="1200" dirty="0">
              <a:solidFill>
                <a:srgbClr val="FF0000"/>
              </a:solidFill>
            </a:rPr>
            <a:t>MBS-induced weight loss is  suggested before ventral hernia repair </a:t>
          </a:r>
          <a:r>
            <a:rPr lang="en-US" sz="2000" i="1" kern="1200" dirty="0"/>
            <a:t>in order to reduce the rate of postoperative complications. </a:t>
          </a:r>
        </a:p>
      </dsp:txBody>
      <dsp:txXfrm>
        <a:off x="0" y="1740641"/>
        <a:ext cx="10515600" cy="870055"/>
      </dsp:txXfrm>
    </dsp:sp>
    <dsp:sp modelId="{4E88CBA2-4C34-4D43-9399-D6BBDCD8052B}">
      <dsp:nvSpPr>
        <dsp:cNvPr id="0" name=""/>
        <dsp:cNvSpPr/>
      </dsp:nvSpPr>
      <dsp:spPr>
        <a:xfrm>
          <a:off x="0" y="2610696"/>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A3277A-9C8E-46C3-91E1-898DEB02CA79}">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dirty="0"/>
            <a:t>Level of Evidence 2b</a:t>
          </a:r>
        </a:p>
      </dsp:txBody>
      <dsp:txXfrm>
        <a:off x="0" y="2610696"/>
        <a:ext cx="10515600" cy="870055"/>
      </dsp:txXfrm>
    </dsp:sp>
    <dsp:sp modelId="{4FEA520A-4214-4B1E-8D4D-3D668B5849D1}">
      <dsp:nvSpPr>
        <dsp:cNvPr id="0" name=""/>
        <dsp:cNvSpPr/>
      </dsp:nvSpPr>
      <dsp:spPr>
        <a:xfrm>
          <a:off x="0" y="3480751"/>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46BE33-6C96-4A24-A841-DD1093A4C144}">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b="1" kern="1200" dirty="0"/>
            <a:t>Grade of recommendation B</a:t>
          </a:r>
        </a:p>
      </dsp:txBody>
      <dsp:txXfrm>
        <a:off x="0" y="3480751"/>
        <a:ext cx="10515600" cy="87005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011EF-CCB0-430E-BA90-E61B24F6051A}">
      <dsp:nvSpPr>
        <dsp:cNvPr id="0" name=""/>
        <dsp:cNvSpPr/>
      </dsp:nvSpPr>
      <dsp:spPr>
        <a:xfrm>
          <a:off x="0" y="611"/>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5C63BF-518B-4849-9185-5476CA608DC1}">
      <dsp:nvSpPr>
        <dsp:cNvPr id="0" name=""/>
        <dsp:cNvSpPr/>
      </dsp:nvSpPr>
      <dsp:spPr>
        <a:xfrm>
          <a:off x="0" y="611"/>
          <a:ext cx="10515600" cy="501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t>Recommendation:</a:t>
          </a:r>
          <a:r>
            <a:rPr lang="en-US" sz="1200" kern="1200" dirty="0"/>
            <a:t> </a:t>
          </a:r>
        </a:p>
      </dsp:txBody>
      <dsp:txXfrm>
        <a:off x="0" y="611"/>
        <a:ext cx="10515600" cy="501221"/>
      </dsp:txXfrm>
    </dsp:sp>
    <dsp:sp modelId="{8D93E203-3ECF-4025-821F-FBD6D0A46868}">
      <dsp:nvSpPr>
        <dsp:cNvPr id="0" name=""/>
        <dsp:cNvSpPr/>
      </dsp:nvSpPr>
      <dsp:spPr>
        <a:xfrm>
          <a:off x="0" y="501832"/>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93D7E3-4DE5-4E86-8681-9F7657C00FFD}">
      <dsp:nvSpPr>
        <dsp:cNvPr id="0" name=""/>
        <dsp:cNvSpPr/>
      </dsp:nvSpPr>
      <dsp:spPr>
        <a:xfrm>
          <a:off x="0" y="501832"/>
          <a:ext cx="10515600" cy="501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a:t>
          </a:r>
          <a:r>
            <a:rPr lang="en-US" sz="1200" i="1" kern="1200" dirty="0"/>
            <a:t>	Obesity is associated with end-stage organ disease and may limit access to transplantation.</a:t>
          </a:r>
        </a:p>
      </dsp:txBody>
      <dsp:txXfrm>
        <a:off x="0" y="501832"/>
        <a:ext cx="10515600" cy="501221"/>
      </dsp:txXfrm>
    </dsp:sp>
    <dsp:sp modelId="{358F91D0-D87D-46F1-B43F-D9A4DC8799E4}">
      <dsp:nvSpPr>
        <dsp:cNvPr id="0" name=""/>
        <dsp:cNvSpPr/>
      </dsp:nvSpPr>
      <dsp:spPr>
        <a:xfrm>
          <a:off x="0" y="1003053"/>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2EA9BB-CC7D-47B9-8BA3-F17C68B3CBFF}">
      <dsp:nvSpPr>
        <dsp:cNvPr id="0" name=""/>
        <dsp:cNvSpPr/>
      </dsp:nvSpPr>
      <dsp:spPr>
        <a:xfrm>
          <a:off x="0" y="1003053"/>
          <a:ext cx="10515600" cy="501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i="1" kern="1200" dirty="0"/>
            <a:t> MBS is shown to be safe and effective as a bridge to liver transplantation in selected patients who would otherwise be ineligible. </a:t>
          </a:r>
        </a:p>
      </dsp:txBody>
      <dsp:txXfrm>
        <a:off x="0" y="1003053"/>
        <a:ext cx="10515600" cy="501221"/>
      </dsp:txXfrm>
    </dsp:sp>
    <dsp:sp modelId="{A95D27A4-720F-4AAE-AF33-0C64C9F195BE}">
      <dsp:nvSpPr>
        <dsp:cNvPr id="0" name=""/>
        <dsp:cNvSpPr/>
      </dsp:nvSpPr>
      <dsp:spPr>
        <a:xfrm>
          <a:off x="0" y="150427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70BA63-80E5-448F-947C-EE49DE7F50C8}">
      <dsp:nvSpPr>
        <dsp:cNvPr id="0" name=""/>
        <dsp:cNvSpPr/>
      </dsp:nvSpPr>
      <dsp:spPr>
        <a:xfrm>
          <a:off x="0" y="1504274"/>
          <a:ext cx="10515600" cy="501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i="1" kern="1200" dirty="0"/>
            <a:t>Heart transplant can also be improved by MBS.</a:t>
          </a:r>
        </a:p>
      </dsp:txBody>
      <dsp:txXfrm>
        <a:off x="0" y="1504274"/>
        <a:ext cx="10515600" cy="501221"/>
      </dsp:txXfrm>
    </dsp:sp>
    <dsp:sp modelId="{22DFFFD2-10E0-44B4-BE9F-3EC35DF8BA51}">
      <dsp:nvSpPr>
        <dsp:cNvPr id="0" name=""/>
        <dsp:cNvSpPr/>
      </dsp:nvSpPr>
      <dsp:spPr>
        <a:xfrm>
          <a:off x="0" y="2005495"/>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266664-8240-48EE-8EE2-090ED2CA941F}">
      <dsp:nvSpPr>
        <dsp:cNvPr id="0" name=""/>
        <dsp:cNvSpPr/>
      </dsp:nvSpPr>
      <dsp:spPr>
        <a:xfrm>
          <a:off x="0" y="2005495"/>
          <a:ext cx="10515600" cy="501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i="1" kern="1200" dirty="0"/>
            <a:t>Limited data suggest that MBS could improve eligibility to lung transplantation.</a:t>
          </a:r>
        </a:p>
      </dsp:txBody>
      <dsp:txXfrm>
        <a:off x="0" y="2005495"/>
        <a:ext cx="10515600" cy="501221"/>
      </dsp:txXfrm>
    </dsp:sp>
    <dsp:sp modelId="{E7C9E03A-BBB3-48DD-8B54-44DD3126ED90}">
      <dsp:nvSpPr>
        <dsp:cNvPr id="0" name=""/>
        <dsp:cNvSpPr/>
      </dsp:nvSpPr>
      <dsp:spPr>
        <a:xfrm>
          <a:off x="0" y="2506716"/>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C20E3E-1BEF-4982-9DAE-1D4E8386AE55}">
      <dsp:nvSpPr>
        <dsp:cNvPr id="0" name=""/>
        <dsp:cNvSpPr/>
      </dsp:nvSpPr>
      <dsp:spPr>
        <a:xfrm>
          <a:off x="0" y="2506717"/>
          <a:ext cx="10515600" cy="501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i="1" kern="1200"/>
            <a:t>MBS </a:t>
          </a:r>
          <a:r>
            <a:rPr lang="en-US" sz="1200" i="1" kern="1200" dirty="0"/>
            <a:t>can be performed post SOT or concomitantly to reduce complication rates and mortality.</a:t>
          </a:r>
          <a:endParaRPr lang="en-US" sz="1200" kern="1200" dirty="0"/>
        </a:p>
        <a:p>
          <a:pPr marL="0" lvl="0" indent="0" algn="l" defTabSz="533400">
            <a:lnSpc>
              <a:spcPct val="90000"/>
            </a:lnSpc>
            <a:spcBef>
              <a:spcPct val="0"/>
            </a:spcBef>
            <a:spcAft>
              <a:spcPct val="35000"/>
            </a:spcAft>
            <a:buNone/>
          </a:pPr>
          <a:endParaRPr lang="en-US" sz="1200" i="1" kern="1200" dirty="0"/>
        </a:p>
      </dsp:txBody>
      <dsp:txXfrm>
        <a:off x="0" y="2506717"/>
        <a:ext cx="10515600" cy="501221"/>
      </dsp:txXfrm>
    </dsp:sp>
    <dsp:sp modelId="{1E433D12-6011-4228-82E4-BBB546950B1C}">
      <dsp:nvSpPr>
        <dsp:cNvPr id="0" name=""/>
        <dsp:cNvSpPr/>
      </dsp:nvSpPr>
      <dsp:spPr>
        <a:xfrm>
          <a:off x="0" y="3007938"/>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C6B9F2-9D99-4C24-A167-33B9C4B34AE2}">
      <dsp:nvSpPr>
        <dsp:cNvPr id="0" name=""/>
        <dsp:cNvSpPr/>
      </dsp:nvSpPr>
      <dsp:spPr>
        <a:xfrm>
          <a:off x="0" y="3007938"/>
          <a:ext cx="10515600" cy="501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Font typeface="Symbol" panose="05050102010706020507" pitchFamily="18" charset="2"/>
            <a:buNone/>
          </a:pPr>
          <a:r>
            <a:rPr lang="en-US" sz="1200" i="1" kern="1200" dirty="0"/>
            <a:t>Obesity is also a relative contraindication for solid organ transplantation and poses unique technical challenges during surgery.</a:t>
          </a:r>
          <a:endParaRPr lang="en-US" sz="1200" b="1" kern="1200" dirty="0"/>
        </a:p>
      </dsp:txBody>
      <dsp:txXfrm>
        <a:off x="0" y="3007938"/>
        <a:ext cx="10515600" cy="501221"/>
      </dsp:txXfrm>
    </dsp:sp>
    <dsp:sp modelId="{339504E9-112E-4DC7-931D-33E4F873D17A}">
      <dsp:nvSpPr>
        <dsp:cNvPr id="0" name=""/>
        <dsp:cNvSpPr/>
      </dsp:nvSpPr>
      <dsp:spPr>
        <a:xfrm>
          <a:off x="0" y="3509159"/>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F97408-8BC4-4AD2-B52D-770E507867F1}">
      <dsp:nvSpPr>
        <dsp:cNvPr id="0" name=""/>
        <dsp:cNvSpPr/>
      </dsp:nvSpPr>
      <dsp:spPr>
        <a:xfrm>
          <a:off x="0" y="3509159"/>
          <a:ext cx="10515600" cy="501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i="1" kern="1200" dirty="0">
              <a:solidFill>
                <a:srgbClr val="FF0000"/>
              </a:solidFill>
            </a:rPr>
            <a:t>Published data supports considering patients with end-stage renal disease and morbid obesity being able to be listed for kidney transplant after MBS</a:t>
          </a:r>
          <a:r>
            <a:rPr lang="en-US" sz="1200" i="1" kern="1200" dirty="0"/>
            <a:t>.</a:t>
          </a:r>
          <a:endParaRPr lang="en-US" sz="1200" b="1" kern="1200" dirty="0"/>
        </a:p>
      </dsp:txBody>
      <dsp:txXfrm>
        <a:off x="0" y="3509159"/>
        <a:ext cx="10515600" cy="501221"/>
      </dsp:txXfrm>
    </dsp:sp>
    <dsp:sp modelId="{49BE94E2-B5B8-4C0B-8398-B42888EBF317}">
      <dsp:nvSpPr>
        <dsp:cNvPr id="0" name=""/>
        <dsp:cNvSpPr/>
      </dsp:nvSpPr>
      <dsp:spPr>
        <a:xfrm>
          <a:off x="0" y="4010380"/>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BF0669-8C4F-41D8-A690-9151828E5B39}">
      <dsp:nvSpPr>
        <dsp:cNvPr id="0" name=""/>
        <dsp:cNvSpPr/>
      </dsp:nvSpPr>
      <dsp:spPr>
        <a:xfrm>
          <a:off x="0" y="4010380"/>
          <a:ext cx="10515600" cy="501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t>Level of Evidence 2b</a:t>
          </a:r>
        </a:p>
      </dsp:txBody>
      <dsp:txXfrm>
        <a:off x="0" y="4010380"/>
        <a:ext cx="10515600" cy="501221"/>
      </dsp:txXfrm>
    </dsp:sp>
    <dsp:sp modelId="{4FEA520A-4214-4B1E-8D4D-3D668B5849D1}">
      <dsp:nvSpPr>
        <dsp:cNvPr id="0" name=""/>
        <dsp:cNvSpPr/>
      </dsp:nvSpPr>
      <dsp:spPr>
        <a:xfrm>
          <a:off x="0" y="4511601"/>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46BE33-6C96-4A24-A841-DD1093A4C144}">
      <dsp:nvSpPr>
        <dsp:cNvPr id="0" name=""/>
        <dsp:cNvSpPr/>
      </dsp:nvSpPr>
      <dsp:spPr>
        <a:xfrm>
          <a:off x="0" y="4511601"/>
          <a:ext cx="10515600" cy="5012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dirty="0"/>
            <a:t>Grade of recommendation B</a:t>
          </a:r>
        </a:p>
      </dsp:txBody>
      <dsp:txXfrm>
        <a:off x="0" y="4511601"/>
        <a:ext cx="10515600" cy="50122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011EF-CCB0-430E-BA90-E61B24F6051A}">
      <dsp:nvSpPr>
        <dsp:cNvPr id="0" name=""/>
        <dsp:cNvSpPr/>
      </dsp:nvSpPr>
      <dsp:spPr>
        <a:xfrm>
          <a:off x="0" y="2447"/>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5C63BF-518B-4849-9185-5476CA608DC1}">
      <dsp:nvSpPr>
        <dsp:cNvPr id="0" name=""/>
        <dsp:cNvSpPr/>
      </dsp:nvSpPr>
      <dsp:spPr>
        <a:xfrm>
          <a:off x="0" y="2447"/>
          <a:ext cx="10515600" cy="834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dirty="0"/>
            <a:t>Recommendation:</a:t>
          </a:r>
          <a:r>
            <a:rPr lang="en-US" sz="2300" kern="1200" dirty="0"/>
            <a:t> </a:t>
          </a:r>
        </a:p>
      </dsp:txBody>
      <dsp:txXfrm>
        <a:off x="0" y="2447"/>
        <a:ext cx="10515600" cy="834756"/>
      </dsp:txXfrm>
    </dsp:sp>
    <dsp:sp modelId="{8D93E203-3ECF-4025-821F-FBD6D0A46868}">
      <dsp:nvSpPr>
        <dsp:cNvPr id="0" name=""/>
        <dsp:cNvSpPr/>
      </dsp:nvSpPr>
      <dsp:spPr>
        <a:xfrm>
          <a:off x="0" y="83720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93D7E3-4DE5-4E86-8681-9F7657C00FFD}">
      <dsp:nvSpPr>
        <dsp:cNvPr id="0" name=""/>
        <dsp:cNvSpPr/>
      </dsp:nvSpPr>
      <dsp:spPr>
        <a:xfrm>
          <a:off x="0" y="837204"/>
          <a:ext cx="10515600" cy="834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a:t>
          </a:r>
          <a:r>
            <a:rPr lang="en-US" sz="2300" i="1" kern="1200" dirty="0"/>
            <a:t>	</a:t>
          </a:r>
          <a:r>
            <a:rPr lang="en-US" sz="2300" b="1" i="1" kern="1200" dirty="0">
              <a:solidFill>
                <a:srgbClr val="FF0000"/>
              </a:solidFill>
            </a:rPr>
            <a:t>MBS is safe and effective in patients with BMI ≥ 60</a:t>
          </a:r>
          <a:r>
            <a:rPr lang="en-US" sz="2300" b="1" kern="1200" dirty="0">
              <a:solidFill>
                <a:srgbClr val="FF0000"/>
              </a:solidFill>
            </a:rPr>
            <a:t> kg/m</a:t>
          </a:r>
          <a:r>
            <a:rPr lang="en-US" sz="2300" b="1" kern="1200" baseline="30000" dirty="0">
              <a:solidFill>
                <a:srgbClr val="FF0000"/>
              </a:solidFill>
            </a:rPr>
            <a:t>2</a:t>
          </a:r>
          <a:endParaRPr lang="en-US" sz="2300" kern="1200" dirty="0"/>
        </a:p>
      </dsp:txBody>
      <dsp:txXfrm>
        <a:off x="0" y="837204"/>
        <a:ext cx="10515600" cy="834756"/>
      </dsp:txXfrm>
    </dsp:sp>
    <dsp:sp modelId="{009E0183-C9C3-45BD-ADEB-3467B068ABD9}">
      <dsp:nvSpPr>
        <dsp:cNvPr id="0" name=""/>
        <dsp:cNvSpPr/>
      </dsp:nvSpPr>
      <dsp:spPr>
        <a:xfrm>
          <a:off x="0" y="1671960"/>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E4E8B1-4395-4C18-A1DC-8C91674A6DFD}">
      <dsp:nvSpPr>
        <dsp:cNvPr id="0" name=""/>
        <dsp:cNvSpPr/>
      </dsp:nvSpPr>
      <dsp:spPr>
        <a:xfrm>
          <a:off x="0" y="1671960"/>
          <a:ext cx="10515600" cy="834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Symbol" panose="05050102010706020507" pitchFamily="18" charset="2"/>
            <a:buNone/>
          </a:pPr>
          <a:r>
            <a:rPr lang="en-US" sz="2300" i="1" kern="1200" dirty="0"/>
            <a:t>Evidence suggests a higher rate of perioperative complications after MBS in patients with BMI ≥ </a:t>
          </a:r>
          <a:r>
            <a:rPr lang="en-US" sz="2300" kern="1200" dirty="0"/>
            <a:t>60 kg/m</a:t>
          </a:r>
          <a:r>
            <a:rPr lang="en-US" sz="2300" kern="1200" baseline="30000" dirty="0"/>
            <a:t>2</a:t>
          </a:r>
          <a:r>
            <a:rPr lang="en-US" sz="2300" kern="1200" dirty="0"/>
            <a:t>.</a:t>
          </a:r>
        </a:p>
      </dsp:txBody>
      <dsp:txXfrm>
        <a:off x="0" y="1671960"/>
        <a:ext cx="10515600" cy="834756"/>
      </dsp:txXfrm>
    </dsp:sp>
    <dsp:sp modelId="{6B73B348-FCAA-45ED-A499-9C5EFEF6CB74}">
      <dsp:nvSpPr>
        <dsp:cNvPr id="0" name=""/>
        <dsp:cNvSpPr/>
      </dsp:nvSpPr>
      <dsp:spPr>
        <a:xfrm>
          <a:off x="0" y="2506717"/>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4860B2-0532-4CDF-8065-4957F98F9B02}">
      <dsp:nvSpPr>
        <dsp:cNvPr id="0" name=""/>
        <dsp:cNvSpPr/>
      </dsp:nvSpPr>
      <dsp:spPr>
        <a:xfrm>
          <a:off x="0" y="2506717"/>
          <a:ext cx="10515600" cy="834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Font typeface="Symbol" panose="05050102010706020507" pitchFamily="18" charset="2"/>
            <a:buNone/>
          </a:pPr>
          <a:r>
            <a:rPr lang="en-US" sz="2300" i="1" kern="1200"/>
            <a:t>According </a:t>
          </a:r>
          <a:r>
            <a:rPr lang="en-US" sz="2300" i="1" kern="1200" dirty="0"/>
            <a:t>to the literature, MBS appears safe in patients with initial BMI ≥ 70 </a:t>
          </a:r>
          <a:r>
            <a:rPr lang="en-US" sz="2300" kern="1200" dirty="0"/>
            <a:t>kg/m</a:t>
          </a:r>
          <a:r>
            <a:rPr lang="en-US" sz="2300" kern="1200" baseline="30000" dirty="0"/>
            <a:t>2</a:t>
          </a:r>
          <a:r>
            <a:rPr lang="en-US" sz="2300" i="1" kern="1200" dirty="0"/>
            <a:t> </a:t>
          </a:r>
        </a:p>
      </dsp:txBody>
      <dsp:txXfrm>
        <a:off x="0" y="2506717"/>
        <a:ext cx="10515600" cy="834756"/>
      </dsp:txXfrm>
    </dsp:sp>
    <dsp:sp modelId="{358F91D0-D87D-46F1-B43F-D9A4DC8799E4}">
      <dsp:nvSpPr>
        <dsp:cNvPr id="0" name=""/>
        <dsp:cNvSpPr/>
      </dsp:nvSpPr>
      <dsp:spPr>
        <a:xfrm>
          <a:off x="0" y="3341473"/>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2EA9BB-CC7D-47B9-8BA3-F17C68B3CBFF}">
      <dsp:nvSpPr>
        <dsp:cNvPr id="0" name=""/>
        <dsp:cNvSpPr/>
      </dsp:nvSpPr>
      <dsp:spPr>
        <a:xfrm>
          <a:off x="0" y="3341473"/>
          <a:ext cx="10515600" cy="834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i="1" kern="1200"/>
            <a:t> </a:t>
          </a:r>
          <a:r>
            <a:rPr lang="en-US" sz="2300" b="1" kern="1200"/>
            <a:t>Level of Evidence 2A</a:t>
          </a:r>
          <a:endParaRPr lang="en-US" sz="2300" i="1" kern="1200" dirty="0"/>
        </a:p>
      </dsp:txBody>
      <dsp:txXfrm>
        <a:off x="0" y="3341473"/>
        <a:ext cx="10515600" cy="834756"/>
      </dsp:txXfrm>
    </dsp:sp>
    <dsp:sp modelId="{4FEA520A-4214-4B1E-8D4D-3D668B5849D1}">
      <dsp:nvSpPr>
        <dsp:cNvPr id="0" name=""/>
        <dsp:cNvSpPr/>
      </dsp:nvSpPr>
      <dsp:spPr>
        <a:xfrm>
          <a:off x="0" y="4176229"/>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46BE33-6C96-4A24-A841-DD1093A4C144}">
      <dsp:nvSpPr>
        <dsp:cNvPr id="0" name=""/>
        <dsp:cNvSpPr/>
      </dsp:nvSpPr>
      <dsp:spPr>
        <a:xfrm>
          <a:off x="0" y="4176229"/>
          <a:ext cx="10515600" cy="834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b="1" kern="1200" dirty="0"/>
            <a:t>Grade of recommendation B</a:t>
          </a:r>
        </a:p>
      </dsp:txBody>
      <dsp:txXfrm>
        <a:off x="0" y="4176229"/>
        <a:ext cx="10515600" cy="83475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011EF-CCB0-430E-BA90-E61B24F6051A}">
      <dsp:nvSpPr>
        <dsp:cNvPr id="0" name=""/>
        <dsp:cNvSpPr/>
      </dsp:nvSpPr>
      <dsp:spPr>
        <a:xfrm>
          <a:off x="0" y="0"/>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5C63BF-518B-4849-9185-5476CA608DC1}">
      <dsp:nvSpPr>
        <dsp:cNvPr id="0" name=""/>
        <dsp:cNvSpPr/>
      </dsp:nvSpPr>
      <dsp:spPr>
        <a:xfrm>
          <a:off x="0" y="0"/>
          <a:ext cx="10515600" cy="626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t>Recommendation:</a:t>
          </a:r>
          <a:r>
            <a:rPr lang="en-US" sz="1700" kern="1200" dirty="0"/>
            <a:t> </a:t>
          </a:r>
        </a:p>
      </dsp:txBody>
      <dsp:txXfrm>
        <a:off x="0" y="0"/>
        <a:ext cx="10515600" cy="626679"/>
      </dsp:txXfrm>
    </dsp:sp>
    <dsp:sp modelId="{8D93E203-3ECF-4025-821F-FBD6D0A46868}">
      <dsp:nvSpPr>
        <dsp:cNvPr id="0" name=""/>
        <dsp:cNvSpPr/>
      </dsp:nvSpPr>
      <dsp:spPr>
        <a:xfrm>
          <a:off x="0" y="626679"/>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93D7E3-4DE5-4E86-8681-9F7657C00FFD}">
      <dsp:nvSpPr>
        <dsp:cNvPr id="0" name=""/>
        <dsp:cNvSpPr/>
      </dsp:nvSpPr>
      <dsp:spPr>
        <a:xfrm>
          <a:off x="0" y="626679"/>
          <a:ext cx="10515600" cy="626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t>•</a:t>
          </a:r>
          <a:r>
            <a:rPr lang="en-US" sz="1700" i="1" kern="1200" dirty="0"/>
            <a:t>	Obesity is a significant risk factor for MAFLD and liver cirrhosis.</a:t>
          </a:r>
          <a:endParaRPr lang="en-US" sz="1700" kern="1200" dirty="0"/>
        </a:p>
      </dsp:txBody>
      <dsp:txXfrm>
        <a:off x="0" y="626679"/>
        <a:ext cx="10515600" cy="626679"/>
      </dsp:txXfrm>
    </dsp:sp>
    <dsp:sp modelId="{269075D3-D5EC-431B-ACA8-E55847E34318}">
      <dsp:nvSpPr>
        <dsp:cNvPr id="0" name=""/>
        <dsp:cNvSpPr/>
      </dsp:nvSpPr>
      <dsp:spPr>
        <a:xfrm>
          <a:off x="0" y="1253358"/>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950FA7-0A36-45C3-9DC1-0B44376349C6}">
      <dsp:nvSpPr>
        <dsp:cNvPr id="0" name=""/>
        <dsp:cNvSpPr/>
      </dsp:nvSpPr>
      <dsp:spPr>
        <a:xfrm>
          <a:off x="0" y="1253358"/>
          <a:ext cx="10515600" cy="626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Symbol" panose="05050102010706020507" pitchFamily="18" charset="2"/>
            <a:buNone/>
          </a:pPr>
          <a:r>
            <a:rPr lang="en-US" sz="1800" b="1" i="1" kern="1200" dirty="0">
              <a:solidFill>
                <a:srgbClr val="FF0000"/>
              </a:solidFill>
            </a:rPr>
            <a:t>MBS has been associated with histologic improvement of MAFLD and regression of liver fibrosis</a:t>
          </a:r>
          <a:endParaRPr lang="en-US" sz="1700" kern="1200" dirty="0"/>
        </a:p>
      </dsp:txBody>
      <dsp:txXfrm>
        <a:off x="0" y="1253358"/>
        <a:ext cx="10515600" cy="626679"/>
      </dsp:txXfrm>
    </dsp:sp>
    <dsp:sp modelId="{09519056-45E1-4E56-A5F9-9309244D9A2C}">
      <dsp:nvSpPr>
        <dsp:cNvPr id="0" name=""/>
        <dsp:cNvSpPr/>
      </dsp:nvSpPr>
      <dsp:spPr>
        <a:xfrm>
          <a:off x="0" y="1880037"/>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71AE9F-84FE-4CBE-B9E5-C16F1948F91D}">
      <dsp:nvSpPr>
        <dsp:cNvPr id="0" name=""/>
        <dsp:cNvSpPr/>
      </dsp:nvSpPr>
      <dsp:spPr>
        <a:xfrm>
          <a:off x="0" y="1880037"/>
          <a:ext cx="10515600" cy="626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Symbol" panose="05050102010706020507" pitchFamily="18" charset="2"/>
            <a:buNone/>
          </a:pPr>
          <a:r>
            <a:rPr lang="en-US" sz="1700" i="1" kern="1200" dirty="0"/>
            <a:t>MBS is associated with a risk reduction of progression of MAFLD to liver cirrhosis.</a:t>
          </a:r>
          <a:endParaRPr lang="en-US" sz="1700" kern="1200" dirty="0"/>
        </a:p>
      </dsp:txBody>
      <dsp:txXfrm>
        <a:off x="0" y="1880037"/>
        <a:ext cx="10515600" cy="626679"/>
      </dsp:txXfrm>
    </dsp:sp>
    <dsp:sp modelId="{2C7483D0-A9F0-4183-978C-87E98D2B4357}">
      <dsp:nvSpPr>
        <dsp:cNvPr id="0" name=""/>
        <dsp:cNvSpPr/>
      </dsp:nvSpPr>
      <dsp:spPr>
        <a:xfrm>
          <a:off x="0" y="2506717"/>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DA5AA4-7BC9-467B-A9BB-2BF52B64D3E1}">
      <dsp:nvSpPr>
        <dsp:cNvPr id="0" name=""/>
        <dsp:cNvSpPr/>
      </dsp:nvSpPr>
      <dsp:spPr>
        <a:xfrm>
          <a:off x="0" y="2506717"/>
          <a:ext cx="10515600" cy="626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Symbol" panose="05050102010706020507" pitchFamily="18" charset="2"/>
            <a:buNone/>
          </a:pPr>
          <a:r>
            <a:rPr lang="en-US" sz="1700" i="1" kern="1200" dirty="0"/>
            <a:t>MBS in patients with ‘decompensated’ cirrhosis is associated with high perioperative mortality.</a:t>
          </a:r>
          <a:endParaRPr lang="en-US" sz="1700" kern="1200" dirty="0"/>
        </a:p>
      </dsp:txBody>
      <dsp:txXfrm>
        <a:off x="0" y="2506717"/>
        <a:ext cx="10515600" cy="626679"/>
      </dsp:txXfrm>
    </dsp:sp>
    <dsp:sp modelId="{145BE410-660C-491B-BF96-40E40E2C4307}">
      <dsp:nvSpPr>
        <dsp:cNvPr id="0" name=""/>
        <dsp:cNvSpPr/>
      </dsp:nvSpPr>
      <dsp:spPr>
        <a:xfrm>
          <a:off x="0" y="3133396"/>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F3CDA1-70D1-4BE7-B631-C1CFA8D64C59}">
      <dsp:nvSpPr>
        <dsp:cNvPr id="0" name=""/>
        <dsp:cNvSpPr/>
      </dsp:nvSpPr>
      <dsp:spPr>
        <a:xfrm>
          <a:off x="0" y="3133396"/>
          <a:ext cx="10515600" cy="626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Font typeface="Symbol" panose="05050102010706020507" pitchFamily="18" charset="2"/>
            <a:buNone/>
          </a:pPr>
          <a:r>
            <a:rPr lang="en-US" sz="1700" i="1" kern="1200"/>
            <a:t>Careful </a:t>
          </a:r>
          <a:r>
            <a:rPr lang="en-US" sz="1700" i="1" kern="1200" dirty="0"/>
            <a:t>patient selection and consideration of the choice of surgical procedure are important to ensure the best outcomes.</a:t>
          </a:r>
          <a:endParaRPr lang="en-US" sz="1700" kern="1200" dirty="0"/>
        </a:p>
      </dsp:txBody>
      <dsp:txXfrm>
        <a:off x="0" y="3133396"/>
        <a:ext cx="10515600" cy="626679"/>
      </dsp:txXfrm>
    </dsp:sp>
    <dsp:sp modelId="{358F91D0-D87D-46F1-B43F-D9A4DC8799E4}">
      <dsp:nvSpPr>
        <dsp:cNvPr id="0" name=""/>
        <dsp:cNvSpPr/>
      </dsp:nvSpPr>
      <dsp:spPr>
        <a:xfrm>
          <a:off x="0" y="3760075"/>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2EA9BB-CC7D-47B9-8BA3-F17C68B3CBFF}">
      <dsp:nvSpPr>
        <dsp:cNvPr id="0" name=""/>
        <dsp:cNvSpPr/>
      </dsp:nvSpPr>
      <dsp:spPr>
        <a:xfrm>
          <a:off x="0" y="3760075"/>
          <a:ext cx="10515600" cy="626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i="1" kern="1200" dirty="0"/>
            <a:t> </a:t>
          </a:r>
          <a:r>
            <a:rPr lang="en-US" sz="1700" b="1" kern="1200" dirty="0"/>
            <a:t>Level of Evidence 2b</a:t>
          </a:r>
          <a:endParaRPr lang="en-US" sz="1700" i="1" kern="1200" dirty="0"/>
        </a:p>
      </dsp:txBody>
      <dsp:txXfrm>
        <a:off x="0" y="3760075"/>
        <a:ext cx="10515600" cy="626679"/>
      </dsp:txXfrm>
    </dsp:sp>
    <dsp:sp modelId="{4FEA520A-4214-4B1E-8D4D-3D668B5849D1}">
      <dsp:nvSpPr>
        <dsp:cNvPr id="0" name=""/>
        <dsp:cNvSpPr/>
      </dsp:nvSpPr>
      <dsp:spPr>
        <a:xfrm>
          <a:off x="0" y="438675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46BE33-6C96-4A24-A841-DD1093A4C144}">
      <dsp:nvSpPr>
        <dsp:cNvPr id="0" name=""/>
        <dsp:cNvSpPr/>
      </dsp:nvSpPr>
      <dsp:spPr>
        <a:xfrm>
          <a:off x="0" y="4386754"/>
          <a:ext cx="10515600" cy="626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dirty="0"/>
            <a:t>Grade of recommendation B</a:t>
          </a:r>
        </a:p>
      </dsp:txBody>
      <dsp:txXfrm>
        <a:off x="0" y="4386754"/>
        <a:ext cx="10515600" cy="62667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011EF-CCB0-430E-BA90-E61B24F6051A}">
      <dsp:nvSpPr>
        <dsp:cNvPr id="0" name=""/>
        <dsp:cNvSpPr/>
      </dsp:nvSpPr>
      <dsp:spPr>
        <a:xfrm>
          <a:off x="0" y="0"/>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5C63BF-518B-4849-9185-5476CA608DC1}">
      <dsp:nvSpPr>
        <dsp:cNvPr id="0" name=""/>
        <dsp:cNvSpPr/>
      </dsp:nvSpPr>
      <dsp:spPr>
        <a:xfrm>
          <a:off x="0" y="0"/>
          <a:ext cx="10515600" cy="1253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dirty="0"/>
            <a:t>Recommendation:</a:t>
          </a:r>
          <a:r>
            <a:rPr lang="en-US" sz="2500" kern="1200" dirty="0"/>
            <a:t> </a:t>
          </a:r>
        </a:p>
      </dsp:txBody>
      <dsp:txXfrm>
        <a:off x="0" y="0"/>
        <a:ext cx="10515600" cy="1253358"/>
      </dsp:txXfrm>
    </dsp:sp>
    <dsp:sp modelId="{3B94BA30-F643-4F18-8034-0AB6A9FCE66A}">
      <dsp:nvSpPr>
        <dsp:cNvPr id="0" name=""/>
        <dsp:cNvSpPr/>
      </dsp:nvSpPr>
      <dsp:spPr>
        <a:xfrm>
          <a:off x="0" y="1253358"/>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E05F5C-4013-4C38-9153-D0DCA3DFF6AE}">
      <dsp:nvSpPr>
        <dsp:cNvPr id="0" name=""/>
        <dsp:cNvSpPr/>
      </dsp:nvSpPr>
      <dsp:spPr>
        <a:xfrm>
          <a:off x="0" y="1253358"/>
          <a:ext cx="10515600" cy="1253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Font typeface="Symbol" panose="05050102010706020507" pitchFamily="18" charset="2"/>
            <a:buNone/>
          </a:pPr>
          <a:r>
            <a:rPr lang="en-US" sz="2500" i="1" kern="1200" dirty="0">
              <a:solidFill>
                <a:srgbClr val="FF0000"/>
              </a:solidFill>
            </a:rPr>
            <a:t>In patients with obesity and HF, MBS has low morbidity and mortality and can be a useful adjunct before heart transplantation or placement of LVAD.</a:t>
          </a:r>
          <a:endParaRPr lang="en-US" sz="2500" kern="1200" dirty="0">
            <a:solidFill>
              <a:srgbClr val="FF0000"/>
            </a:solidFill>
          </a:endParaRPr>
        </a:p>
      </dsp:txBody>
      <dsp:txXfrm>
        <a:off x="0" y="1253358"/>
        <a:ext cx="10515600" cy="1253358"/>
      </dsp:txXfrm>
    </dsp:sp>
    <dsp:sp modelId="{145BE410-660C-491B-BF96-40E40E2C4307}">
      <dsp:nvSpPr>
        <dsp:cNvPr id="0" name=""/>
        <dsp:cNvSpPr/>
      </dsp:nvSpPr>
      <dsp:spPr>
        <a:xfrm>
          <a:off x="0" y="2506717"/>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F3CDA1-70D1-4BE7-B631-C1CFA8D64C59}">
      <dsp:nvSpPr>
        <dsp:cNvPr id="0" name=""/>
        <dsp:cNvSpPr/>
      </dsp:nvSpPr>
      <dsp:spPr>
        <a:xfrm>
          <a:off x="0" y="2506717"/>
          <a:ext cx="10515600" cy="1253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Font typeface="Symbol" panose="05050102010706020507" pitchFamily="18" charset="2"/>
            <a:buNone/>
          </a:pPr>
          <a:r>
            <a:rPr lang="en-US" sz="2500" i="1" kern="1200" dirty="0"/>
            <a:t> </a:t>
          </a:r>
          <a:r>
            <a:rPr lang="en-US" sz="2500" b="1" kern="1200" dirty="0"/>
            <a:t>Level of Evidence 2b</a:t>
          </a:r>
          <a:endParaRPr lang="en-US" sz="2500" kern="1200" dirty="0"/>
        </a:p>
      </dsp:txBody>
      <dsp:txXfrm>
        <a:off x="0" y="2506717"/>
        <a:ext cx="10515600" cy="1253358"/>
      </dsp:txXfrm>
    </dsp:sp>
    <dsp:sp modelId="{4FEA520A-4214-4B1E-8D4D-3D668B5849D1}">
      <dsp:nvSpPr>
        <dsp:cNvPr id="0" name=""/>
        <dsp:cNvSpPr/>
      </dsp:nvSpPr>
      <dsp:spPr>
        <a:xfrm>
          <a:off x="0" y="3760075"/>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46BE33-6C96-4A24-A841-DD1093A4C144}">
      <dsp:nvSpPr>
        <dsp:cNvPr id="0" name=""/>
        <dsp:cNvSpPr/>
      </dsp:nvSpPr>
      <dsp:spPr>
        <a:xfrm>
          <a:off x="0" y="3760075"/>
          <a:ext cx="10515600" cy="1253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dirty="0"/>
            <a:t>Grade of recommendation B</a:t>
          </a:r>
        </a:p>
      </dsp:txBody>
      <dsp:txXfrm>
        <a:off x="0" y="3760075"/>
        <a:ext cx="10515600" cy="125335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011EF-CCB0-430E-BA90-E61B24F6051A}">
      <dsp:nvSpPr>
        <dsp:cNvPr id="0" name=""/>
        <dsp:cNvSpPr/>
      </dsp:nvSpPr>
      <dsp:spPr>
        <a:xfrm>
          <a:off x="0" y="0"/>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5C63BF-518B-4849-9185-5476CA608DC1}">
      <dsp:nvSpPr>
        <dsp:cNvPr id="0" name=""/>
        <dsp:cNvSpPr/>
      </dsp:nvSpPr>
      <dsp:spPr>
        <a:xfrm>
          <a:off x="0" y="0"/>
          <a:ext cx="10515600" cy="1253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Recommendation:</a:t>
          </a:r>
          <a:r>
            <a:rPr lang="en-US" sz="3200" kern="1200" dirty="0"/>
            <a:t> </a:t>
          </a:r>
        </a:p>
      </dsp:txBody>
      <dsp:txXfrm>
        <a:off x="0" y="0"/>
        <a:ext cx="10515600" cy="1253358"/>
      </dsp:txXfrm>
    </dsp:sp>
    <dsp:sp modelId="{8D93E203-3ECF-4025-821F-FBD6D0A46868}">
      <dsp:nvSpPr>
        <dsp:cNvPr id="0" name=""/>
        <dsp:cNvSpPr/>
      </dsp:nvSpPr>
      <dsp:spPr>
        <a:xfrm>
          <a:off x="0" y="1253358"/>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93D7E3-4DE5-4E86-8681-9F7657C00FFD}">
      <dsp:nvSpPr>
        <dsp:cNvPr id="0" name=""/>
        <dsp:cNvSpPr/>
      </dsp:nvSpPr>
      <dsp:spPr>
        <a:xfrm>
          <a:off x="0" y="1253358"/>
          <a:ext cx="10515600" cy="1253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i="1" kern="1200" dirty="0"/>
            <a:t>	</a:t>
          </a:r>
          <a:r>
            <a:rPr lang="en-US" sz="3500" i="1" kern="1200" dirty="0">
              <a:solidFill>
                <a:srgbClr val="FF0000"/>
              </a:solidFill>
            </a:rPr>
            <a:t>MDT has an important role in the pre and post operative management of MBS patients</a:t>
          </a:r>
          <a:endParaRPr lang="en-US" sz="3500" kern="1200" dirty="0">
            <a:solidFill>
              <a:srgbClr val="FF0000"/>
            </a:solidFill>
          </a:endParaRPr>
        </a:p>
      </dsp:txBody>
      <dsp:txXfrm>
        <a:off x="0" y="1253358"/>
        <a:ext cx="10515600" cy="1253358"/>
      </dsp:txXfrm>
    </dsp:sp>
    <dsp:sp modelId="{145BE410-660C-491B-BF96-40E40E2C4307}">
      <dsp:nvSpPr>
        <dsp:cNvPr id="0" name=""/>
        <dsp:cNvSpPr/>
      </dsp:nvSpPr>
      <dsp:spPr>
        <a:xfrm>
          <a:off x="0" y="2506717"/>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F3CDA1-70D1-4BE7-B631-C1CFA8D64C59}">
      <dsp:nvSpPr>
        <dsp:cNvPr id="0" name=""/>
        <dsp:cNvSpPr/>
      </dsp:nvSpPr>
      <dsp:spPr>
        <a:xfrm>
          <a:off x="0" y="2506717"/>
          <a:ext cx="10515600" cy="1253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Font typeface="Symbol" panose="05050102010706020507" pitchFamily="18" charset="2"/>
            <a:buNone/>
          </a:pPr>
          <a:r>
            <a:rPr lang="en-US" sz="3500" i="1" kern="1200" dirty="0"/>
            <a:t> </a:t>
          </a:r>
          <a:r>
            <a:rPr lang="en-US" sz="3200" b="1" kern="1200" dirty="0"/>
            <a:t>Level of Evidence 2b</a:t>
          </a:r>
          <a:endParaRPr lang="en-US" sz="3500" kern="1200" dirty="0"/>
        </a:p>
      </dsp:txBody>
      <dsp:txXfrm>
        <a:off x="0" y="2506717"/>
        <a:ext cx="10515600" cy="1253358"/>
      </dsp:txXfrm>
    </dsp:sp>
    <dsp:sp modelId="{4FEA520A-4214-4B1E-8D4D-3D668B5849D1}">
      <dsp:nvSpPr>
        <dsp:cNvPr id="0" name=""/>
        <dsp:cNvSpPr/>
      </dsp:nvSpPr>
      <dsp:spPr>
        <a:xfrm>
          <a:off x="0" y="3760075"/>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46BE33-6C96-4A24-A841-DD1093A4C144}">
      <dsp:nvSpPr>
        <dsp:cNvPr id="0" name=""/>
        <dsp:cNvSpPr/>
      </dsp:nvSpPr>
      <dsp:spPr>
        <a:xfrm>
          <a:off x="0" y="3760075"/>
          <a:ext cx="10515600" cy="1253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b="1" kern="1200" dirty="0"/>
            <a:t>Grade of recommendation B</a:t>
          </a:r>
        </a:p>
      </dsp:txBody>
      <dsp:txXfrm>
        <a:off x="0" y="3760075"/>
        <a:ext cx="10515600" cy="125335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011EF-CCB0-430E-BA90-E61B24F6051A}">
      <dsp:nvSpPr>
        <dsp:cNvPr id="0" name=""/>
        <dsp:cNvSpPr/>
      </dsp:nvSpPr>
      <dsp:spPr>
        <a:xfrm>
          <a:off x="0" y="2447"/>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5C63BF-518B-4849-9185-5476CA608DC1}">
      <dsp:nvSpPr>
        <dsp:cNvPr id="0" name=""/>
        <dsp:cNvSpPr/>
      </dsp:nvSpPr>
      <dsp:spPr>
        <a:xfrm>
          <a:off x="0" y="2447"/>
          <a:ext cx="10515600" cy="834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Recommendation:</a:t>
          </a:r>
          <a:r>
            <a:rPr lang="en-US" sz="1600" kern="1200" dirty="0"/>
            <a:t> </a:t>
          </a:r>
        </a:p>
      </dsp:txBody>
      <dsp:txXfrm>
        <a:off x="0" y="2447"/>
        <a:ext cx="10515600" cy="834756"/>
      </dsp:txXfrm>
    </dsp:sp>
    <dsp:sp modelId="{8D93E203-3ECF-4025-821F-FBD6D0A46868}">
      <dsp:nvSpPr>
        <dsp:cNvPr id="0" name=""/>
        <dsp:cNvSpPr/>
      </dsp:nvSpPr>
      <dsp:spPr>
        <a:xfrm>
          <a:off x="0" y="83720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93D7E3-4DE5-4E86-8681-9F7657C00FFD}">
      <dsp:nvSpPr>
        <dsp:cNvPr id="0" name=""/>
        <dsp:cNvSpPr/>
      </dsp:nvSpPr>
      <dsp:spPr>
        <a:xfrm>
          <a:off x="0" y="837204"/>
          <a:ext cx="10515600" cy="834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a:t>
          </a:r>
          <a:r>
            <a:rPr lang="en-US" sz="1600" i="1" kern="1200" dirty="0"/>
            <a:t>	</a:t>
          </a:r>
          <a:r>
            <a:rPr lang="en-US" sz="1600" i="1" kern="1200" dirty="0">
              <a:solidFill>
                <a:srgbClr val="FF0000"/>
              </a:solidFill>
            </a:rPr>
            <a:t>Indication for revisional surgery after MBS varies among individual patients</a:t>
          </a:r>
          <a:r>
            <a:rPr lang="en-US" sz="1600" i="1" kern="1200" dirty="0"/>
            <a:t>, but may include insufficient weight loss, weight regain, insufficient remission of co-morbidities, and management of complications [e.g. gastroesophageal reflux].</a:t>
          </a:r>
          <a:endParaRPr lang="en-US" sz="1600" kern="1200" dirty="0"/>
        </a:p>
      </dsp:txBody>
      <dsp:txXfrm>
        <a:off x="0" y="837204"/>
        <a:ext cx="10515600" cy="834756"/>
      </dsp:txXfrm>
    </dsp:sp>
    <dsp:sp modelId="{8F0C52E3-A0C8-4CBC-A5A1-2F30533D21FE}">
      <dsp:nvSpPr>
        <dsp:cNvPr id="0" name=""/>
        <dsp:cNvSpPr/>
      </dsp:nvSpPr>
      <dsp:spPr>
        <a:xfrm>
          <a:off x="0" y="1671960"/>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6073A8-4802-4882-BA3D-3D371702A6E2}">
      <dsp:nvSpPr>
        <dsp:cNvPr id="0" name=""/>
        <dsp:cNvSpPr/>
      </dsp:nvSpPr>
      <dsp:spPr>
        <a:xfrm>
          <a:off x="0" y="1671960"/>
          <a:ext cx="10515600" cy="834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n-US" sz="1600" i="1" kern="1200" dirty="0"/>
            <a:t>Due to its complexity, revisional MBS may be associated with higher rates of perioperative complications. </a:t>
          </a:r>
          <a:endParaRPr lang="en-US" sz="1600" kern="1200" dirty="0"/>
        </a:p>
      </dsp:txBody>
      <dsp:txXfrm>
        <a:off x="0" y="1671960"/>
        <a:ext cx="10515600" cy="834756"/>
      </dsp:txXfrm>
    </dsp:sp>
    <dsp:sp modelId="{4EFD7401-B7C1-449D-96F0-14100757C7F0}">
      <dsp:nvSpPr>
        <dsp:cNvPr id="0" name=""/>
        <dsp:cNvSpPr/>
      </dsp:nvSpPr>
      <dsp:spPr>
        <a:xfrm>
          <a:off x="0" y="2506717"/>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AAAB79-43AA-4865-9A6F-22B27DB0C1D7}">
      <dsp:nvSpPr>
        <dsp:cNvPr id="0" name=""/>
        <dsp:cNvSpPr/>
      </dsp:nvSpPr>
      <dsp:spPr>
        <a:xfrm>
          <a:off x="0" y="2506717"/>
          <a:ext cx="10515600" cy="834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n-US" sz="1600" i="1" kern="1200"/>
            <a:t>However</a:t>
          </a:r>
          <a:r>
            <a:rPr lang="en-US" sz="1600" i="1" kern="1200" dirty="0"/>
            <a:t>, revisional MBS induces satisfactory metabolic outcomes with acceptable rates of complications and mortality.</a:t>
          </a:r>
          <a:endParaRPr lang="en-US" sz="1600" kern="1200" dirty="0"/>
        </a:p>
      </dsp:txBody>
      <dsp:txXfrm>
        <a:off x="0" y="2506717"/>
        <a:ext cx="10515600" cy="834756"/>
      </dsp:txXfrm>
    </dsp:sp>
    <dsp:sp modelId="{145BE410-660C-491B-BF96-40E40E2C4307}">
      <dsp:nvSpPr>
        <dsp:cNvPr id="0" name=""/>
        <dsp:cNvSpPr/>
      </dsp:nvSpPr>
      <dsp:spPr>
        <a:xfrm>
          <a:off x="0" y="3341473"/>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F3CDA1-70D1-4BE7-B631-C1CFA8D64C59}">
      <dsp:nvSpPr>
        <dsp:cNvPr id="0" name=""/>
        <dsp:cNvSpPr/>
      </dsp:nvSpPr>
      <dsp:spPr>
        <a:xfrm>
          <a:off x="0" y="3341473"/>
          <a:ext cx="10515600" cy="834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Symbol" panose="05050102010706020507" pitchFamily="18" charset="2"/>
            <a:buNone/>
          </a:pPr>
          <a:r>
            <a:rPr lang="en-US" sz="1600" i="1" kern="1200" dirty="0"/>
            <a:t> </a:t>
          </a:r>
          <a:r>
            <a:rPr lang="en-US" sz="1600" b="1" kern="1200" dirty="0"/>
            <a:t>Level of Evidence 2b</a:t>
          </a:r>
          <a:endParaRPr lang="en-US" sz="1600" kern="1200" dirty="0"/>
        </a:p>
      </dsp:txBody>
      <dsp:txXfrm>
        <a:off x="0" y="3341473"/>
        <a:ext cx="10515600" cy="834756"/>
      </dsp:txXfrm>
    </dsp:sp>
    <dsp:sp modelId="{4FEA520A-4214-4B1E-8D4D-3D668B5849D1}">
      <dsp:nvSpPr>
        <dsp:cNvPr id="0" name=""/>
        <dsp:cNvSpPr/>
      </dsp:nvSpPr>
      <dsp:spPr>
        <a:xfrm>
          <a:off x="0" y="4176229"/>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46BE33-6C96-4A24-A841-DD1093A4C144}">
      <dsp:nvSpPr>
        <dsp:cNvPr id="0" name=""/>
        <dsp:cNvSpPr/>
      </dsp:nvSpPr>
      <dsp:spPr>
        <a:xfrm>
          <a:off x="0" y="4176229"/>
          <a:ext cx="10515600" cy="834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Grade of recommendation B</a:t>
          </a:r>
        </a:p>
      </dsp:txBody>
      <dsp:txXfrm>
        <a:off x="0" y="4176229"/>
        <a:ext cx="10515600" cy="8347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55BBA7-20F5-4446-A076-DD9AE47A30CA}">
      <dsp:nvSpPr>
        <dsp:cNvPr id="0" name=""/>
        <dsp:cNvSpPr/>
      </dsp:nvSpPr>
      <dsp:spPr>
        <a:xfrm>
          <a:off x="0" y="0"/>
          <a:ext cx="1043796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3AFA61-19A7-4F9E-80D9-A56FB5A2A214}">
      <dsp:nvSpPr>
        <dsp:cNvPr id="0" name=""/>
        <dsp:cNvSpPr/>
      </dsp:nvSpPr>
      <dsp:spPr>
        <a:xfrm>
          <a:off x="0" y="0"/>
          <a:ext cx="10437962" cy="1142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i="1" kern="1200" dirty="0"/>
            <a:t>Clinical obesity in </a:t>
          </a:r>
          <a:r>
            <a:rPr lang="en-US" sz="2400" b="1" i="1" kern="1200" dirty="0"/>
            <a:t>the Asian population </a:t>
          </a:r>
          <a:r>
            <a:rPr lang="en-US" sz="2400" i="1" kern="1200" dirty="0"/>
            <a:t>is recognized in individuals with BMI &gt;25 kg/m</a:t>
          </a:r>
          <a:r>
            <a:rPr lang="en-US" sz="2400" i="1" kern="1200" baseline="30000" dirty="0"/>
            <a:t>2</a:t>
          </a:r>
          <a:endParaRPr lang="en-US" sz="2400" kern="1200" dirty="0"/>
        </a:p>
      </dsp:txBody>
      <dsp:txXfrm>
        <a:off x="0" y="0"/>
        <a:ext cx="10437962" cy="1142628"/>
      </dsp:txXfrm>
    </dsp:sp>
    <dsp:sp modelId="{CE6C68A8-C322-4FF1-AE04-DE517CA12D72}">
      <dsp:nvSpPr>
        <dsp:cNvPr id="0" name=""/>
        <dsp:cNvSpPr/>
      </dsp:nvSpPr>
      <dsp:spPr>
        <a:xfrm>
          <a:off x="0" y="1142628"/>
          <a:ext cx="1043796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CAC652-EE9D-45DA-9C3D-14C0810F3562}">
      <dsp:nvSpPr>
        <dsp:cNvPr id="0" name=""/>
        <dsp:cNvSpPr/>
      </dsp:nvSpPr>
      <dsp:spPr>
        <a:xfrm>
          <a:off x="0" y="1142628"/>
          <a:ext cx="10437962" cy="1142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i="1" kern="1200" dirty="0"/>
            <a:t>Children and adolescents </a:t>
          </a:r>
          <a:r>
            <a:rPr lang="en-US" sz="1800" i="1" kern="1200" dirty="0"/>
            <a:t>with BMI &gt;120% of the 95th percentile and a major co-morbidity, or a BMI &gt;140% of the 95th percentile, should be considered for MBS after evaluation by a multidisciplinary team in a specialty center</a:t>
          </a:r>
          <a:endParaRPr lang="en-US" sz="1800" kern="1200" dirty="0"/>
        </a:p>
      </dsp:txBody>
      <dsp:txXfrm>
        <a:off x="0" y="1142628"/>
        <a:ext cx="10437962" cy="11426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BFD081-D78D-442E-850D-67B074128ACE}">
      <dsp:nvSpPr>
        <dsp:cNvPr id="0" name=""/>
        <dsp:cNvSpPr/>
      </dsp:nvSpPr>
      <dsp:spPr>
        <a:xfrm>
          <a:off x="0" y="1532"/>
          <a:ext cx="1043796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CB6C16-FE02-451B-BAD3-CF45549FA623}">
      <dsp:nvSpPr>
        <dsp:cNvPr id="0" name=""/>
        <dsp:cNvSpPr/>
      </dsp:nvSpPr>
      <dsp:spPr>
        <a:xfrm>
          <a:off x="0" y="1532"/>
          <a:ext cx="10437962" cy="1045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i="1" kern="1200" dirty="0"/>
            <a:t>There is </a:t>
          </a:r>
          <a:r>
            <a:rPr lang="en-US" sz="2100" b="1" i="1" kern="1200" dirty="0"/>
            <a:t>no </a:t>
          </a:r>
          <a:r>
            <a:rPr lang="en-US" sz="2100" i="1" kern="1200" dirty="0"/>
            <a:t>evidence to support an </a:t>
          </a:r>
          <a:r>
            <a:rPr lang="en-US" sz="2100" b="1" i="1" kern="1200" dirty="0"/>
            <a:t>age limit </a:t>
          </a:r>
          <a:r>
            <a:rPr lang="en-US" sz="2100" i="1" kern="1200" dirty="0"/>
            <a:t>on patients seeking MBS, but careful selection that includes assessment of frailty is recommended</a:t>
          </a:r>
          <a:endParaRPr lang="en-US" sz="2100" kern="1200" dirty="0"/>
        </a:p>
      </dsp:txBody>
      <dsp:txXfrm>
        <a:off x="0" y="1532"/>
        <a:ext cx="10437962" cy="1045418"/>
      </dsp:txXfrm>
    </dsp:sp>
    <dsp:sp modelId="{97F42043-055D-4FB5-A341-79A38276054E}">
      <dsp:nvSpPr>
        <dsp:cNvPr id="0" name=""/>
        <dsp:cNvSpPr/>
      </dsp:nvSpPr>
      <dsp:spPr>
        <a:xfrm>
          <a:off x="0" y="1046951"/>
          <a:ext cx="1043796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F25FF2-EA95-4F8E-AEFC-05F6F8A5C577}">
      <dsp:nvSpPr>
        <dsp:cNvPr id="0" name=""/>
        <dsp:cNvSpPr/>
      </dsp:nvSpPr>
      <dsp:spPr>
        <a:xfrm>
          <a:off x="0" y="1046951"/>
          <a:ext cx="10437962" cy="1045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i="1" kern="1200" dirty="0"/>
            <a:t>Studies failed to demonstrate a significant difference in perioperative complications, length of Obesity Surgery stay, 30-day mortality, or long-term outcomes after MBS when individuals with BMI &gt;60 kg/m</a:t>
          </a:r>
          <a:r>
            <a:rPr lang="en-US" sz="2100" i="1" kern="1200" baseline="30000" dirty="0"/>
            <a:t>2</a:t>
          </a:r>
          <a:r>
            <a:rPr lang="en-US" sz="2100" i="1" kern="1200" dirty="0"/>
            <a:t> were compared with those with BMI &lt;60 kg/m</a:t>
          </a:r>
          <a:r>
            <a:rPr lang="en-US" sz="2100" i="1" kern="1200" baseline="30000" dirty="0"/>
            <a:t>2</a:t>
          </a:r>
          <a:r>
            <a:rPr lang="en-US" sz="2100" i="1" kern="1200" dirty="0"/>
            <a:t> </a:t>
          </a:r>
          <a:endParaRPr lang="en-US" sz="2100" kern="1200" dirty="0"/>
        </a:p>
      </dsp:txBody>
      <dsp:txXfrm>
        <a:off x="0" y="1046951"/>
        <a:ext cx="10437962" cy="1045418"/>
      </dsp:txXfrm>
    </dsp:sp>
    <dsp:sp modelId="{AE61777E-E5CC-4FE5-A5A1-95EB3D8B0B7D}">
      <dsp:nvSpPr>
        <dsp:cNvPr id="0" name=""/>
        <dsp:cNvSpPr/>
      </dsp:nvSpPr>
      <dsp:spPr>
        <a:xfrm>
          <a:off x="0" y="2092369"/>
          <a:ext cx="1043796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027229-D504-44DD-A709-72B89A7BE2E5}">
      <dsp:nvSpPr>
        <dsp:cNvPr id="0" name=""/>
        <dsp:cNvSpPr/>
      </dsp:nvSpPr>
      <dsp:spPr>
        <a:xfrm>
          <a:off x="0" y="2092369"/>
          <a:ext cx="10437962" cy="1045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i="1" kern="1200" dirty="0"/>
            <a:t>Furthermore, studies have shown that </a:t>
          </a:r>
          <a:r>
            <a:rPr lang="en-US" sz="2100" b="1" i="1" kern="1200" dirty="0"/>
            <a:t>MBS can be performed safely in patients with BMI &gt;70 kg/m</a:t>
          </a:r>
          <a:r>
            <a:rPr lang="en-US" sz="2100" b="1" i="1" kern="1200" baseline="30000" dirty="0"/>
            <a:t>2</a:t>
          </a:r>
          <a:endParaRPr lang="en-US" sz="2100" b="1" kern="1200" dirty="0"/>
        </a:p>
      </dsp:txBody>
      <dsp:txXfrm>
        <a:off x="0" y="2092369"/>
        <a:ext cx="10437962" cy="10454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2B3566-B945-4FC2-B2F0-BBE4EECD6788}">
      <dsp:nvSpPr>
        <dsp:cNvPr id="0" name=""/>
        <dsp:cNvSpPr/>
      </dsp:nvSpPr>
      <dsp:spPr>
        <a:xfrm>
          <a:off x="0" y="0"/>
          <a:ext cx="1043796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03AAB9-2D08-44BF-98EF-6B447258C852}">
      <dsp:nvSpPr>
        <dsp:cNvPr id="0" name=""/>
        <dsp:cNvSpPr/>
      </dsp:nvSpPr>
      <dsp:spPr>
        <a:xfrm>
          <a:off x="0" y="0"/>
          <a:ext cx="10437962" cy="992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i="1" kern="1200" dirty="0"/>
            <a:t>There are reports to suggest that MBS may be effective as a </a:t>
          </a:r>
          <a:r>
            <a:rPr lang="en-US" sz="2000" b="1" i="1" kern="1200" dirty="0"/>
            <a:t>bridge to total joint arthroplasty </a:t>
          </a:r>
          <a:r>
            <a:rPr lang="en-US" sz="2000" i="1" kern="1200" dirty="0"/>
            <a:t>in individuals with class II/III obesity when performed &gt;2 years prior to joint surgery</a:t>
          </a:r>
          <a:endParaRPr lang="en-US" sz="2000" kern="1200" dirty="0"/>
        </a:p>
      </dsp:txBody>
      <dsp:txXfrm>
        <a:off x="0" y="0"/>
        <a:ext cx="10437962" cy="992579"/>
      </dsp:txXfrm>
    </dsp:sp>
    <dsp:sp modelId="{80F6D8BF-2E7F-4DA9-88EC-C8B9A4B6FB82}">
      <dsp:nvSpPr>
        <dsp:cNvPr id="0" name=""/>
        <dsp:cNvSpPr/>
      </dsp:nvSpPr>
      <dsp:spPr>
        <a:xfrm>
          <a:off x="0" y="992579"/>
          <a:ext cx="1043796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388E00-A6F5-41EE-8CC5-07E5EC7252AD}">
      <dsp:nvSpPr>
        <dsp:cNvPr id="0" name=""/>
        <dsp:cNvSpPr/>
      </dsp:nvSpPr>
      <dsp:spPr>
        <a:xfrm>
          <a:off x="0" y="992579"/>
          <a:ext cx="10437962" cy="992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i="1" kern="1200" dirty="0"/>
            <a:t>In patients with severe obesity and an </a:t>
          </a:r>
          <a:r>
            <a:rPr lang="en-US" sz="2000" b="1" i="1" kern="1200" dirty="0"/>
            <a:t>abdominal wall hernia</a:t>
          </a:r>
          <a:r>
            <a:rPr lang="en-US" sz="2000" i="1" kern="1200" dirty="0"/>
            <a:t> requiring elective repair, MBS should be considered first to induce significant weight loss</a:t>
          </a:r>
          <a:endParaRPr lang="en-US" sz="2000" kern="1200" dirty="0"/>
        </a:p>
      </dsp:txBody>
      <dsp:txXfrm>
        <a:off x="0" y="992579"/>
        <a:ext cx="10437962" cy="992579"/>
      </dsp:txXfrm>
    </dsp:sp>
    <dsp:sp modelId="{3F52E0E2-3819-48CC-825F-9EFE428887B5}">
      <dsp:nvSpPr>
        <dsp:cNvPr id="0" name=""/>
        <dsp:cNvSpPr/>
      </dsp:nvSpPr>
      <dsp:spPr>
        <a:xfrm>
          <a:off x="0" y="1985158"/>
          <a:ext cx="1043796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27841E-551E-4ED0-A71C-83D2BEF5251D}">
      <dsp:nvSpPr>
        <dsp:cNvPr id="0" name=""/>
        <dsp:cNvSpPr/>
      </dsp:nvSpPr>
      <dsp:spPr>
        <a:xfrm>
          <a:off x="0" y="1985158"/>
          <a:ext cx="10437962" cy="992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i="1" kern="1200" dirty="0"/>
            <a:t>MBS is associated with an </a:t>
          </a:r>
          <a:r>
            <a:rPr lang="en-US" sz="2000" b="1" i="1" kern="1200" dirty="0"/>
            <a:t>88% risk reduction of progression of NASH to cirrhosis</a:t>
          </a:r>
          <a:endParaRPr lang="en-US" sz="2000" b="1" kern="1200" dirty="0"/>
        </a:p>
      </dsp:txBody>
      <dsp:txXfrm>
        <a:off x="0" y="1985158"/>
        <a:ext cx="10437962" cy="992579"/>
      </dsp:txXfrm>
    </dsp:sp>
    <dsp:sp modelId="{D5CB9D25-1429-49DC-AB60-661CC42FBC4D}">
      <dsp:nvSpPr>
        <dsp:cNvPr id="0" name=""/>
        <dsp:cNvSpPr/>
      </dsp:nvSpPr>
      <dsp:spPr>
        <a:xfrm>
          <a:off x="0" y="2977738"/>
          <a:ext cx="10437962"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2B2D2B-F510-4903-8DF2-6856C364300E}">
      <dsp:nvSpPr>
        <dsp:cNvPr id="0" name=""/>
        <dsp:cNvSpPr/>
      </dsp:nvSpPr>
      <dsp:spPr>
        <a:xfrm>
          <a:off x="0" y="2977738"/>
          <a:ext cx="10437962" cy="992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100000"/>
            </a:lnSpc>
            <a:spcBef>
              <a:spcPct val="0"/>
            </a:spcBef>
            <a:spcAft>
              <a:spcPct val="35000"/>
            </a:spcAft>
            <a:buNone/>
          </a:pPr>
          <a:r>
            <a:rPr lang="en-US" sz="2000" i="1" kern="1200" dirty="0"/>
            <a:t>Patients with </a:t>
          </a:r>
          <a:r>
            <a:rPr lang="en-US" sz="2000" i="1" kern="1200" dirty="0" err="1"/>
            <a:t>endstage</a:t>
          </a:r>
          <a:r>
            <a:rPr lang="en-US" sz="2000" i="1" kern="1200" dirty="0"/>
            <a:t> organ disease can achieve meaningful weight loss and </a:t>
          </a:r>
          <a:r>
            <a:rPr lang="en-US" sz="2000" b="1" i="1" kern="1200" dirty="0"/>
            <a:t>improve their eligibility to receive an organ transplant</a:t>
          </a:r>
          <a:endParaRPr lang="en-US" sz="2000" b="1" kern="1200" dirty="0"/>
        </a:p>
      </dsp:txBody>
      <dsp:txXfrm>
        <a:off x="0" y="2977738"/>
        <a:ext cx="10437962" cy="9925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C89D5B-C7E2-4E65-8F76-C2869BBDA004}">
      <dsp:nvSpPr>
        <dsp:cNvPr id="0" name=""/>
        <dsp:cNvSpPr/>
      </dsp:nvSpPr>
      <dsp:spPr>
        <a:xfrm>
          <a:off x="1333" y="110983"/>
          <a:ext cx="4682211" cy="29732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3ABFA6-3DC0-4010-978F-85E0F31AF793}">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defRPr cap="all"/>
          </a:pPr>
          <a:r>
            <a:rPr lang="en-US" sz="2400" b="1" kern="1200" dirty="0"/>
            <a:t>Two independent researchers for every item analyzed each article</a:t>
          </a:r>
          <a:endParaRPr lang="en-US" sz="2400" kern="1200" dirty="0"/>
        </a:p>
      </dsp:txBody>
      <dsp:txXfrm>
        <a:off x="608661" y="692298"/>
        <a:ext cx="4508047" cy="2799040"/>
      </dsp:txXfrm>
    </dsp:sp>
    <dsp:sp modelId="{B306B7BA-5187-44D8-A3A2-BD03922BB957}">
      <dsp:nvSpPr>
        <dsp:cNvPr id="0" name=""/>
        <dsp:cNvSpPr/>
      </dsp:nvSpPr>
      <dsp:spPr>
        <a:xfrm>
          <a:off x="5724037" y="110983"/>
          <a:ext cx="4682211" cy="29732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F64F03-03ED-4000-B6FA-5860DB2393A0}">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defRPr cap="all"/>
          </a:pPr>
          <a:r>
            <a:rPr lang="en-US" sz="2400" b="1" kern="1200" dirty="0"/>
            <a:t>In case of disagreement a third researcher (MDL) was consulted.</a:t>
          </a:r>
          <a:endParaRPr lang="en-US" sz="2400" kern="1200" dirty="0"/>
        </a:p>
      </dsp:txBody>
      <dsp:txXfrm>
        <a:off x="6331365" y="692298"/>
        <a:ext cx="4508047" cy="27990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011EF-CCB0-430E-BA90-E61B24F6051A}">
      <dsp:nvSpPr>
        <dsp:cNvPr id="0" name=""/>
        <dsp:cNvSpPr/>
      </dsp:nvSpPr>
      <dsp:spPr>
        <a:xfrm>
          <a:off x="0" y="212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5C63BF-518B-4849-9185-5476CA608DC1}">
      <dsp:nvSpPr>
        <dsp:cNvPr id="0" name=""/>
        <dsp:cNvSpPr/>
      </dsp:nvSpPr>
      <dsp:spPr>
        <a:xfrm>
          <a:off x="0" y="212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Recommendation:</a:t>
          </a:r>
          <a:r>
            <a:rPr lang="en-US" sz="2000" kern="1200" dirty="0"/>
            <a:t> </a:t>
          </a:r>
        </a:p>
      </dsp:txBody>
      <dsp:txXfrm>
        <a:off x="0" y="2124"/>
        <a:ext cx="10515600" cy="724514"/>
      </dsp:txXfrm>
    </dsp:sp>
    <dsp:sp modelId="{8D93E203-3ECF-4025-821F-FBD6D0A46868}">
      <dsp:nvSpPr>
        <dsp:cNvPr id="0" name=""/>
        <dsp:cNvSpPr/>
      </dsp:nvSpPr>
      <dsp:spPr>
        <a:xfrm>
          <a:off x="0" y="726639"/>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93D7E3-4DE5-4E86-8681-9F7657C00FFD}">
      <dsp:nvSpPr>
        <dsp:cNvPr id="0" name=""/>
        <dsp:cNvSpPr/>
      </dsp:nvSpPr>
      <dsp:spPr>
        <a:xfrm>
          <a:off x="0" y="72663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a:t>
          </a:r>
          <a:r>
            <a:rPr lang="en-US" sz="2000" i="1" kern="1200" dirty="0"/>
            <a:t>	</a:t>
          </a:r>
          <a:r>
            <a:rPr lang="en-US" sz="2000" i="1" kern="1200" dirty="0">
              <a:solidFill>
                <a:srgbClr val="FF0000"/>
              </a:solidFill>
            </a:rPr>
            <a:t>MBS is recommended for patients with T2DM and BMI of 30-34.9 kg/m2. </a:t>
          </a:r>
        </a:p>
      </dsp:txBody>
      <dsp:txXfrm>
        <a:off x="0" y="726639"/>
        <a:ext cx="10515600" cy="724514"/>
      </dsp:txXfrm>
    </dsp:sp>
    <dsp:sp modelId="{59FBB74B-18F2-43D0-88AF-8B6B24028467}">
      <dsp:nvSpPr>
        <dsp:cNvPr id="0" name=""/>
        <dsp:cNvSpPr/>
      </dsp:nvSpPr>
      <dsp:spPr>
        <a:xfrm>
          <a:off x="0" y="145115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1F2F5F-479B-4A5B-8552-0D18EEB208B8}">
      <dsp:nvSpPr>
        <dsp:cNvPr id="0" name=""/>
        <dsp:cNvSpPr/>
      </dsp:nvSpPr>
      <dsp:spPr>
        <a:xfrm>
          <a:off x="0" y="145115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	</a:t>
          </a:r>
          <a:r>
            <a:rPr lang="en-US" sz="2000" i="1" kern="1200" dirty="0"/>
            <a:t>MBS is recommended for patients with </a:t>
          </a:r>
          <a:r>
            <a:rPr lang="en-US" sz="2000" i="1" kern="1200" dirty="0">
              <a:solidFill>
                <a:srgbClr val="FF0000"/>
              </a:solidFill>
            </a:rPr>
            <a:t>BMI of 30-34.9 kg/m2 and one obesity-associated medical problem.</a:t>
          </a:r>
        </a:p>
      </dsp:txBody>
      <dsp:txXfrm>
        <a:off x="0" y="1451154"/>
        <a:ext cx="10515600" cy="724514"/>
      </dsp:txXfrm>
    </dsp:sp>
    <dsp:sp modelId="{C4D0C36B-379F-468B-ACF1-7767487CBC1A}">
      <dsp:nvSpPr>
        <dsp:cNvPr id="0" name=""/>
        <dsp:cNvSpPr/>
      </dsp:nvSpPr>
      <dsp:spPr>
        <a:xfrm>
          <a:off x="0" y="2175669"/>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A6C5DB-F16C-44C3-9739-EA17AA369176}">
      <dsp:nvSpPr>
        <dsp:cNvPr id="0" name=""/>
        <dsp:cNvSpPr/>
      </dsp:nvSpPr>
      <dsp:spPr>
        <a:xfrm>
          <a:off x="0" y="217566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	</a:t>
          </a:r>
          <a:r>
            <a:rPr lang="en-US" sz="2000" i="1" kern="1200" dirty="0"/>
            <a:t>MBS should be considered in patients with BMI of 30-34.9 kg/m2 who do not achieve substantial or durable weight loss or co-morbidity improvement using nonsurgical methods.</a:t>
          </a:r>
        </a:p>
      </dsp:txBody>
      <dsp:txXfrm>
        <a:off x="0" y="2175669"/>
        <a:ext cx="10515600" cy="724514"/>
      </dsp:txXfrm>
    </dsp:sp>
    <dsp:sp modelId="{1E433D12-6011-4228-82E4-BBB546950B1C}">
      <dsp:nvSpPr>
        <dsp:cNvPr id="0" name=""/>
        <dsp:cNvSpPr/>
      </dsp:nvSpPr>
      <dsp:spPr>
        <a:xfrm>
          <a:off x="0" y="2900183"/>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C6B9F2-9D99-4C24-A167-33B9C4B34AE2}">
      <dsp:nvSpPr>
        <dsp:cNvPr id="0" name=""/>
        <dsp:cNvSpPr/>
      </dsp:nvSpPr>
      <dsp:spPr>
        <a:xfrm>
          <a:off x="0" y="2900183"/>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Level of Evidence 2a </a:t>
          </a:r>
        </a:p>
      </dsp:txBody>
      <dsp:txXfrm>
        <a:off x="0" y="2900183"/>
        <a:ext cx="10515600" cy="724514"/>
      </dsp:txXfrm>
    </dsp:sp>
    <dsp:sp modelId="{9ED55D1E-D49B-4F35-983F-1A3F0090CF03}">
      <dsp:nvSpPr>
        <dsp:cNvPr id="0" name=""/>
        <dsp:cNvSpPr/>
      </dsp:nvSpPr>
      <dsp:spPr>
        <a:xfrm>
          <a:off x="0" y="3624698"/>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A69262-2DC1-4971-B9D5-E59D1CAE04B9}">
      <dsp:nvSpPr>
        <dsp:cNvPr id="0" name=""/>
        <dsp:cNvSpPr/>
      </dsp:nvSpPr>
      <dsp:spPr>
        <a:xfrm>
          <a:off x="0" y="3624698"/>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Grade of recommendation B</a:t>
          </a:r>
        </a:p>
      </dsp:txBody>
      <dsp:txXfrm>
        <a:off x="0" y="3624698"/>
        <a:ext cx="10515600" cy="7245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011EF-CCB0-430E-BA90-E61B24F6051A}">
      <dsp:nvSpPr>
        <dsp:cNvPr id="0" name=""/>
        <dsp:cNvSpPr/>
      </dsp:nvSpPr>
      <dsp:spPr>
        <a:xfrm>
          <a:off x="0" y="0"/>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5C63BF-518B-4849-9185-5476CA608DC1}">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dirty="0"/>
            <a:t>Recommendation:</a:t>
          </a:r>
          <a:r>
            <a:rPr lang="en-US" sz="2600" kern="1200" dirty="0"/>
            <a:t> </a:t>
          </a:r>
        </a:p>
      </dsp:txBody>
      <dsp:txXfrm>
        <a:off x="0" y="0"/>
        <a:ext cx="10515600" cy="1087834"/>
      </dsp:txXfrm>
    </dsp:sp>
    <dsp:sp modelId="{8D93E203-3ECF-4025-821F-FBD6D0A46868}">
      <dsp:nvSpPr>
        <dsp:cNvPr id="0" name=""/>
        <dsp:cNvSpPr/>
      </dsp:nvSpPr>
      <dsp:spPr>
        <a:xfrm>
          <a:off x="0" y="108783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93D7E3-4DE5-4E86-8681-9F7657C00FFD}">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a:t>
          </a:r>
          <a:r>
            <a:rPr lang="en-US" sz="2600" i="1" kern="1200" dirty="0"/>
            <a:t>	MBS is recommended for patients with </a:t>
          </a:r>
          <a:r>
            <a:rPr lang="en-US" sz="2600" i="1" kern="1200" dirty="0">
              <a:solidFill>
                <a:srgbClr val="FF0000"/>
              </a:solidFill>
            </a:rPr>
            <a:t>BMI </a:t>
          </a:r>
          <a:r>
            <a:rPr lang="en-US" sz="2600" kern="1200" dirty="0">
              <a:solidFill>
                <a:srgbClr val="FF0000"/>
              </a:solidFill>
            </a:rPr>
            <a:t>≥ </a:t>
          </a:r>
          <a:r>
            <a:rPr lang="en-US" sz="2600" i="1" kern="1200" dirty="0">
              <a:solidFill>
                <a:srgbClr val="FF0000"/>
              </a:solidFill>
            </a:rPr>
            <a:t>35 </a:t>
          </a:r>
          <a:r>
            <a:rPr lang="en-US" sz="2600" kern="1200" dirty="0">
              <a:solidFill>
                <a:srgbClr val="FF0000"/>
              </a:solidFill>
            </a:rPr>
            <a:t>kg/m</a:t>
          </a:r>
          <a:r>
            <a:rPr lang="en-US" sz="2600" kern="1200" baseline="30000" dirty="0">
              <a:solidFill>
                <a:srgbClr val="FF0000"/>
              </a:solidFill>
            </a:rPr>
            <a:t>2</a:t>
          </a:r>
          <a:r>
            <a:rPr lang="en-US" sz="2600" i="1" kern="1200" dirty="0">
              <a:solidFill>
                <a:srgbClr val="FF0000"/>
              </a:solidFill>
            </a:rPr>
            <a:t> regardless of the presence, absence, or severity of co-morbid conditions.</a:t>
          </a:r>
        </a:p>
      </dsp:txBody>
      <dsp:txXfrm>
        <a:off x="0" y="1087834"/>
        <a:ext cx="10515600" cy="1087834"/>
      </dsp:txXfrm>
    </dsp:sp>
    <dsp:sp modelId="{1E433D12-6011-4228-82E4-BBB546950B1C}">
      <dsp:nvSpPr>
        <dsp:cNvPr id="0" name=""/>
        <dsp:cNvSpPr/>
      </dsp:nvSpPr>
      <dsp:spPr>
        <a:xfrm>
          <a:off x="0" y="2175669"/>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C6B9F2-9D99-4C24-A167-33B9C4B34AE2}">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dirty="0"/>
            <a:t>Level of Evidence 5 </a:t>
          </a:r>
        </a:p>
      </dsp:txBody>
      <dsp:txXfrm>
        <a:off x="0" y="2175669"/>
        <a:ext cx="10515600" cy="1087834"/>
      </dsp:txXfrm>
    </dsp:sp>
    <dsp:sp modelId="{9ED55D1E-D49B-4F35-983F-1A3F0090CF03}">
      <dsp:nvSpPr>
        <dsp:cNvPr id="0" name=""/>
        <dsp:cNvSpPr/>
      </dsp:nvSpPr>
      <dsp:spPr>
        <a:xfrm>
          <a:off x="0" y="3263503"/>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A69262-2DC1-4971-B9D5-E59D1CAE04B9}">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kern="1200" dirty="0"/>
            <a:t>Grade of recommendation D</a:t>
          </a:r>
        </a:p>
      </dsp:txBody>
      <dsp:txXfrm>
        <a:off x="0" y="3263503"/>
        <a:ext cx="10515600" cy="108783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011EF-CCB0-430E-BA90-E61B24F6051A}">
      <dsp:nvSpPr>
        <dsp:cNvPr id="0" name=""/>
        <dsp:cNvSpPr/>
      </dsp:nvSpPr>
      <dsp:spPr>
        <a:xfrm>
          <a:off x="0" y="531"/>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5C63BF-518B-4849-9185-5476CA608DC1}">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Recommendation:</a:t>
          </a:r>
          <a:r>
            <a:rPr lang="en-US" sz="2400" kern="1200" dirty="0"/>
            <a:t> </a:t>
          </a:r>
        </a:p>
      </dsp:txBody>
      <dsp:txXfrm>
        <a:off x="0" y="531"/>
        <a:ext cx="10515600" cy="870055"/>
      </dsp:txXfrm>
    </dsp:sp>
    <dsp:sp modelId="{8D93E203-3ECF-4025-821F-FBD6D0A46868}">
      <dsp:nvSpPr>
        <dsp:cNvPr id="0" name=""/>
        <dsp:cNvSpPr/>
      </dsp:nvSpPr>
      <dsp:spPr>
        <a:xfrm>
          <a:off x="0" y="870586"/>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93D7E3-4DE5-4E86-8681-9F7657C00FFD}">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t>
          </a:r>
          <a:r>
            <a:rPr lang="en-US" sz="2400" i="1" kern="1200" dirty="0"/>
            <a:t>	</a:t>
          </a:r>
          <a:r>
            <a:rPr lang="en-US" sz="2400" i="1" kern="1200" dirty="0">
              <a:solidFill>
                <a:srgbClr val="FF0000"/>
              </a:solidFill>
            </a:rPr>
            <a:t>Clinical obesity in the Asian population is recognized in patients with BMI ≥ 25 </a:t>
          </a:r>
          <a:r>
            <a:rPr lang="en-US" sz="2400" kern="1200" dirty="0">
              <a:solidFill>
                <a:srgbClr val="FF0000"/>
              </a:solidFill>
            </a:rPr>
            <a:t>kg/m</a:t>
          </a:r>
          <a:r>
            <a:rPr lang="en-US" sz="2400" kern="1200" baseline="30000" dirty="0">
              <a:solidFill>
                <a:srgbClr val="FF0000"/>
              </a:solidFill>
            </a:rPr>
            <a:t>2</a:t>
          </a:r>
          <a:r>
            <a:rPr lang="en-US" sz="2400" kern="1200" dirty="0">
              <a:solidFill>
                <a:srgbClr val="FF0000"/>
              </a:solidFill>
            </a:rPr>
            <a:t>.</a:t>
          </a:r>
          <a:r>
            <a:rPr lang="en-US" sz="2400" i="1" kern="1200" dirty="0">
              <a:solidFill>
                <a:srgbClr val="FF0000"/>
              </a:solidFill>
            </a:rPr>
            <a:t>  </a:t>
          </a:r>
        </a:p>
      </dsp:txBody>
      <dsp:txXfrm>
        <a:off x="0" y="870586"/>
        <a:ext cx="10515600" cy="870055"/>
      </dsp:txXfrm>
    </dsp:sp>
    <dsp:sp modelId="{8BDE6959-85F1-43EE-BFAE-E9EF48880C53}">
      <dsp:nvSpPr>
        <dsp:cNvPr id="0" name=""/>
        <dsp:cNvSpPr/>
      </dsp:nvSpPr>
      <dsp:spPr>
        <a:xfrm>
          <a:off x="0" y="1740641"/>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1270EE-3F83-4170-810B-4CA6D6F652E0}">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i="1" kern="1200" dirty="0"/>
            <a:t>Access to MBS should not be denied solely based on the traditional BMI criteria.</a:t>
          </a:r>
        </a:p>
      </dsp:txBody>
      <dsp:txXfrm>
        <a:off x="0" y="1740641"/>
        <a:ext cx="10515600" cy="870055"/>
      </dsp:txXfrm>
    </dsp:sp>
    <dsp:sp modelId="{1E433D12-6011-4228-82E4-BBB546950B1C}">
      <dsp:nvSpPr>
        <dsp:cNvPr id="0" name=""/>
        <dsp:cNvSpPr/>
      </dsp:nvSpPr>
      <dsp:spPr>
        <a:xfrm>
          <a:off x="0" y="2610696"/>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C6B9F2-9D99-4C24-A167-33B9C4B34AE2}">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Level of Evidence 2a</a:t>
          </a:r>
        </a:p>
      </dsp:txBody>
      <dsp:txXfrm>
        <a:off x="0" y="2610696"/>
        <a:ext cx="10515600" cy="870055"/>
      </dsp:txXfrm>
    </dsp:sp>
    <dsp:sp modelId="{9ED55D1E-D49B-4F35-983F-1A3F0090CF03}">
      <dsp:nvSpPr>
        <dsp:cNvPr id="0" name=""/>
        <dsp:cNvSpPr/>
      </dsp:nvSpPr>
      <dsp:spPr>
        <a:xfrm>
          <a:off x="0" y="3480751"/>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A69262-2DC1-4971-B9D5-E59D1CAE04B9}">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t>Grade of recommendation B</a:t>
          </a:r>
        </a:p>
      </dsp:txBody>
      <dsp:txXfrm>
        <a:off x="0" y="3480751"/>
        <a:ext cx="10515600" cy="87005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011EF-CCB0-430E-BA90-E61B24F6051A}">
      <dsp:nvSpPr>
        <dsp:cNvPr id="0" name=""/>
        <dsp:cNvSpPr/>
      </dsp:nvSpPr>
      <dsp:spPr>
        <a:xfrm>
          <a:off x="0" y="212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5C63BF-518B-4849-9185-5476CA608DC1}">
      <dsp:nvSpPr>
        <dsp:cNvPr id="0" name=""/>
        <dsp:cNvSpPr/>
      </dsp:nvSpPr>
      <dsp:spPr>
        <a:xfrm>
          <a:off x="0" y="212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Recommendation:</a:t>
          </a:r>
          <a:r>
            <a:rPr lang="en-US" sz="1600" kern="1200" dirty="0"/>
            <a:t> </a:t>
          </a:r>
        </a:p>
      </dsp:txBody>
      <dsp:txXfrm>
        <a:off x="0" y="2124"/>
        <a:ext cx="10515600" cy="724514"/>
      </dsp:txXfrm>
    </dsp:sp>
    <dsp:sp modelId="{8D93E203-3ECF-4025-821F-FBD6D0A46868}">
      <dsp:nvSpPr>
        <dsp:cNvPr id="0" name=""/>
        <dsp:cNvSpPr/>
      </dsp:nvSpPr>
      <dsp:spPr>
        <a:xfrm>
          <a:off x="0" y="726639"/>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93D7E3-4DE5-4E86-8681-9F7657C00FFD}">
      <dsp:nvSpPr>
        <dsp:cNvPr id="0" name=""/>
        <dsp:cNvSpPr/>
      </dsp:nvSpPr>
      <dsp:spPr>
        <a:xfrm>
          <a:off x="0" y="72663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a:t>
          </a:r>
          <a:r>
            <a:rPr lang="en-US" sz="1600" i="1" kern="1200" dirty="0"/>
            <a:t>	MBS has been performed successfully in increasingly older patients including patients ≥ 70 years of age. Frailty, cognitive capacity, smoking status, and end-organ function have an important </a:t>
          </a:r>
          <a:r>
            <a:rPr lang="en-US" sz="1600" i="1" kern="1200"/>
            <a:t>role.</a:t>
          </a:r>
          <a:endParaRPr lang="en-US" sz="1600" i="1" kern="1200" dirty="0"/>
        </a:p>
      </dsp:txBody>
      <dsp:txXfrm>
        <a:off x="0" y="726639"/>
        <a:ext cx="10515600" cy="724514"/>
      </dsp:txXfrm>
    </dsp:sp>
    <dsp:sp modelId="{1E433D12-6011-4228-82E4-BBB546950B1C}">
      <dsp:nvSpPr>
        <dsp:cNvPr id="0" name=""/>
        <dsp:cNvSpPr/>
      </dsp:nvSpPr>
      <dsp:spPr>
        <a:xfrm>
          <a:off x="0" y="145115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C6B9F2-9D99-4C24-A167-33B9C4B34AE2}">
      <dsp:nvSpPr>
        <dsp:cNvPr id="0" name=""/>
        <dsp:cNvSpPr/>
      </dsp:nvSpPr>
      <dsp:spPr>
        <a:xfrm>
          <a:off x="0" y="145115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i="1" kern="1200" dirty="0"/>
            <a:t>In septuagenarians, compared with a younger population,</a:t>
          </a:r>
          <a:r>
            <a:rPr lang="en-US" sz="1600" kern="1200" dirty="0"/>
            <a:t> </a:t>
          </a:r>
          <a:r>
            <a:rPr lang="en-US" sz="1600" i="1" kern="1200" dirty="0"/>
            <a:t>MBS is associated with slightly higher rates of postoperative complications but still provides substantial benefits of weight loss and co-morbid disease remission. </a:t>
          </a:r>
          <a:endParaRPr lang="en-US" sz="1600" b="1" kern="1200" dirty="0"/>
        </a:p>
      </dsp:txBody>
      <dsp:txXfrm>
        <a:off x="0" y="1451154"/>
        <a:ext cx="10515600" cy="724514"/>
      </dsp:txXfrm>
    </dsp:sp>
    <dsp:sp modelId="{9ED55D1E-D49B-4F35-983F-1A3F0090CF03}">
      <dsp:nvSpPr>
        <dsp:cNvPr id="0" name=""/>
        <dsp:cNvSpPr/>
      </dsp:nvSpPr>
      <dsp:spPr>
        <a:xfrm>
          <a:off x="0" y="2175669"/>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A69262-2DC1-4971-B9D5-E59D1CAE04B9}">
      <dsp:nvSpPr>
        <dsp:cNvPr id="0" name=""/>
        <dsp:cNvSpPr/>
      </dsp:nvSpPr>
      <dsp:spPr>
        <a:xfrm>
          <a:off x="0" y="217566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0" i="1" kern="1200" dirty="0">
              <a:solidFill>
                <a:srgbClr val="FF0000"/>
              </a:solidFill>
            </a:rPr>
            <a:t>There is no evidence to support an age limit </a:t>
          </a:r>
          <a:r>
            <a:rPr lang="en-US" sz="1600" i="1" kern="1200" dirty="0"/>
            <a:t>for older patients seeking MBS, but careful patient selection that includes an assessment of frailty is recommended.</a:t>
          </a:r>
          <a:endParaRPr lang="en-US" sz="1600" b="1" kern="1200" dirty="0"/>
        </a:p>
      </dsp:txBody>
      <dsp:txXfrm>
        <a:off x="0" y="2175669"/>
        <a:ext cx="10515600" cy="724514"/>
      </dsp:txXfrm>
    </dsp:sp>
    <dsp:sp modelId="{4E88CBA2-4C34-4D43-9399-D6BBDCD8052B}">
      <dsp:nvSpPr>
        <dsp:cNvPr id="0" name=""/>
        <dsp:cNvSpPr/>
      </dsp:nvSpPr>
      <dsp:spPr>
        <a:xfrm>
          <a:off x="0" y="2900183"/>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A3277A-9C8E-46C3-91E1-898DEB02CA79}">
      <dsp:nvSpPr>
        <dsp:cNvPr id="0" name=""/>
        <dsp:cNvSpPr/>
      </dsp:nvSpPr>
      <dsp:spPr>
        <a:xfrm>
          <a:off x="0" y="2900183"/>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Level of Evidence 2a</a:t>
          </a:r>
        </a:p>
      </dsp:txBody>
      <dsp:txXfrm>
        <a:off x="0" y="2900183"/>
        <a:ext cx="10515600" cy="724514"/>
      </dsp:txXfrm>
    </dsp:sp>
    <dsp:sp modelId="{4FEA520A-4214-4B1E-8D4D-3D668B5849D1}">
      <dsp:nvSpPr>
        <dsp:cNvPr id="0" name=""/>
        <dsp:cNvSpPr/>
      </dsp:nvSpPr>
      <dsp:spPr>
        <a:xfrm>
          <a:off x="0" y="3624698"/>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46BE33-6C96-4A24-A841-DD1093A4C144}">
      <dsp:nvSpPr>
        <dsp:cNvPr id="0" name=""/>
        <dsp:cNvSpPr/>
      </dsp:nvSpPr>
      <dsp:spPr>
        <a:xfrm>
          <a:off x="0" y="3624698"/>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b="1" kern="1200" dirty="0"/>
            <a:t>Grade of recommendation B</a:t>
          </a:r>
        </a:p>
      </dsp:txBody>
      <dsp:txXfrm>
        <a:off x="0" y="3624698"/>
        <a:ext cx="10515600" cy="72451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BC79B2-4288-7EC5-F2BC-E6DF6D6E62F0}"/>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26DEF1B-3BE3-9AAF-5044-A20438E09C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485449BE-D041-8521-E1DC-FA12F6FE338A}"/>
              </a:ext>
            </a:extLst>
          </p:cNvPr>
          <p:cNvSpPr>
            <a:spLocks noGrp="1"/>
          </p:cNvSpPr>
          <p:nvPr>
            <p:ph type="dt" sz="half" idx="10"/>
          </p:nvPr>
        </p:nvSpPr>
        <p:spPr/>
        <p:txBody>
          <a:bodyPr/>
          <a:lstStyle/>
          <a:p>
            <a:fld id="{BBD93A9A-C5DD-4AA8-977E-C3E5936A15CD}" type="datetimeFigureOut">
              <a:rPr lang="it-IT" smtClean="0"/>
              <a:t>18/05/2024</a:t>
            </a:fld>
            <a:endParaRPr lang="it-IT"/>
          </a:p>
        </p:txBody>
      </p:sp>
      <p:sp>
        <p:nvSpPr>
          <p:cNvPr id="5" name="Segnaposto piè di pagina 4">
            <a:extLst>
              <a:ext uri="{FF2B5EF4-FFF2-40B4-BE49-F238E27FC236}">
                <a16:creationId xmlns:a16="http://schemas.microsoft.com/office/drawing/2014/main" id="{BD9A9312-5E59-D37E-51B4-EFA910D986F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BEDC22F-5BC6-7BC1-2B2D-694684431B45}"/>
              </a:ext>
            </a:extLst>
          </p:cNvPr>
          <p:cNvSpPr>
            <a:spLocks noGrp="1"/>
          </p:cNvSpPr>
          <p:nvPr>
            <p:ph type="sldNum" sz="quarter" idx="12"/>
          </p:nvPr>
        </p:nvSpPr>
        <p:spPr/>
        <p:txBody>
          <a:bodyPr/>
          <a:lstStyle/>
          <a:p>
            <a:fld id="{20A10CA5-075C-4D7A-81FD-4D471CA5C4CC}" type="slidenum">
              <a:rPr lang="it-IT" smtClean="0"/>
              <a:t>‹#›</a:t>
            </a:fld>
            <a:endParaRPr lang="it-IT"/>
          </a:p>
        </p:txBody>
      </p:sp>
    </p:spTree>
    <p:extLst>
      <p:ext uri="{BB962C8B-B14F-4D97-AF65-F5344CB8AC3E}">
        <p14:creationId xmlns:p14="http://schemas.microsoft.com/office/powerpoint/2010/main" val="4256127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6794ED-CACB-12E0-FF3E-4A0A193992A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4CD7BE1-6FB0-4595-9B14-2F71BB5624C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7F9D3C8-ABA9-2DCC-EF40-84C28700E1F2}"/>
              </a:ext>
            </a:extLst>
          </p:cNvPr>
          <p:cNvSpPr>
            <a:spLocks noGrp="1"/>
          </p:cNvSpPr>
          <p:nvPr>
            <p:ph type="dt" sz="half" idx="10"/>
          </p:nvPr>
        </p:nvSpPr>
        <p:spPr/>
        <p:txBody>
          <a:bodyPr/>
          <a:lstStyle/>
          <a:p>
            <a:fld id="{BBD93A9A-C5DD-4AA8-977E-C3E5936A15CD}" type="datetimeFigureOut">
              <a:rPr lang="it-IT" smtClean="0"/>
              <a:t>18/05/2024</a:t>
            </a:fld>
            <a:endParaRPr lang="it-IT"/>
          </a:p>
        </p:txBody>
      </p:sp>
      <p:sp>
        <p:nvSpPr>
          <p:cNvPr id="5" name="Segnaposto piè di pagina 4">
            <a:extLst>
              <a:ext uri="{FF2B5EF4-FFF2-40B4-BE49-F238E27FC236}">
                <a16:creationId xmlns:a16="http://schemas.microsoft.com/office/drawing/2014/main" id="{64417862-0770-C0A6-A34C-A19EF7B049F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57CB180-825C-CF5D-9D5E-BCCFBE296B01}"/>
              </a:ext>
            </a:extLst>
          </p:cNvPr>
          <p:cNvSpPr>
            <a:spLocks noGrp="1"/>
          </p:cNvSpPr>
          <p:nvPr>
            <p:ph type="sldNum" sz="quarter" idx="12"/>
          </p:nvPr>
        </p:nvSpPr>
        <p:spPr/>
        <p:txBody>
          <a:bodyPr/>
          <a:lstStyle/>
          <a:p>
            <a:fld id="{20A10CA5-075C-4D7A-81FD-4D471CA5C4CC}" type="slidenum">
              <a:rPr lang="it-IT" smtClean="0"/>
              <a:t>‹#›</a:t>
            </a:fld>
            <a:endParaRPr lang="it-IT"/>
          </a:p>
        </p:txBody>
      </p:sp>
    </p:spTree>
    <p:extLst>
      <p:ext uri="{BB962C8B-B14F-4D97-AF65-F5344CB8AC3E}">
        <p14:creationId xmlns:p14="http://schemas.microsoft.com/office/powerpoint/2010/main" val="1449173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EF23A85D-FD05-1E77-5A1F-426989750391}"/>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B675F51-2494-28BD-1B52-B2E7C52D53B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7169AF5-8250-FB9F-E294-E793B8C4A2C8}"/>
              </a:ext>
            </a:extLst>
          </p:cNvPr>
          <p:cNvSpPr>
            <a:spLocks noGrp="1"/>
          </p:cNvSpPr>
          <p:nvPr>
            <p:ph type="dt" sz="half" idx="10"/>
          </p:nvPr>
        </p:nvSpPr>
        <p:spPr/>
        <p:txBody>
          <a:bodyPr/>
          <a:lstStyle/>
          <a:p>
            <a:fld id="{BBD93A9A-C5DD-4AA8-977E-C3E5936A15CD}" type="datetimeFigureOut">
              <a:rPr lang="it-IT" smtClean="0"/>
              <a:t>18/05/2024</a:t>
            </a:fld>
            <a:endParaRPr lang="it-IT"/>
          </a:p>
        </p:txBody>
      </p:sp>
      <p:sp>
        <p:nvSpPr>
          <p:cNvPr id="5" name="Segnaposto piè di pagina 4">
            <a:extLst>
              <a:ext uri="{FF2B5EF4-FFF2-40B4-BE49-F238E27FC236}">
                <a16:creationId xmlns:a16="http://schemas.microsoft.com/office/drawing/2014/main" id="{D8F2986F-D6CB-7435-62A6-399C2B247EF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096CD89-0A05-25C2-CD05-3ECDC63FD25C}"/>
              </a:ext>
            </a:extLst>
          </p:cNvPr>
          <p:cNvSpPr>
            <a:spLocks noGrp="1"/>
          </p:cNvSpPr>
          <p:nvPr>
            <p:ph type="sldNum" sz="quarter" idx="12"/>
          </p:nvPr>
        </p:nvSpPr>
        <p:spPr/>
        <p:txBody>
          <a:bodyPr/>
          <a:lstStyle/>
          <a:p>
            <a:fld id="{20A10CA5-075C-4D7A-81FD-4D471CA5C4CC}" type="slidenum">
              <a:rPr lang="it-IT" smtClean="0"/>
              <a:t>‹#›</a:t>
            </a:fld>
            <a:endParaRPr lang="it-IT"/>
          </a:p>
        </p:txBody>
      </p:sp>
    </p:spTree>
    <p:extLst>
      <p:ext uri="{BB962C8B-B14F-4D97-AF65-F5344CB8AC3E}">
        <p14:creationId xmlns:p14="http://schemas.microsoft.com/office/powerpoint/2010/main" val="2810167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40F77B-FD0E-DE23-AAA2-250D048BFC7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8CFAEA3-C62C-8640-39BC-C8722F8D9F9D}"/>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7544987-672D-14EA-64F9-537FB0EDE85C}"/>
              </a:ext>
            </a:extLst>
          </p:cNvPr>
          <p:cNvSpPr>
            <a:spLocks noGrp="1"/>
          </p:cNvSpPr>
          <p:nvPr>
            <p:ph type="dt" sz="half" idx="10"/>
          </p:nvPr>
        </p:nvSpPr>
        <p:spPr/>
        <p:txBody>
          <a:bodyPr/>
          <a:lstStyle/>
          <a:p>
            <a:fld id="{BBD93A9A-C5DD-4AA8-977E-C3E5936A15CD}" type="datetimeFigureOut">
              <a:rPr lang="it-IT" smtClean="0"/>
              <a:t>18/05/2024</a:t>
            </a:fld>
            <a:endParaRPr lang="it-IT"/>
          </a:p>
        </p:txBody>
      </p:sp>
      <p:sp>
        <p:nvSpPr>
          <p:cNvPr id="5" name="Segnaposto piè di pagina 4">
            <a:extLst>
              <a:ext uri="{FF2B5EF4-FFF2-40B4-BE49-F238E27FC236}">
                <a16:creationId xmlns:a16="http://schemas.microsoft.com/office/drawing/2014/main" id="{2D245DBB-7091-BD7B-A850-CFF8C19EB0B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0CD0D88-D928-2CA4-F1AD-91C6B3ADE594}"/>
              </a:ext>
            </a:extLst>
          </p:cNvPr>
          <p:cNvSpPr>
            <a:spLocks noGrp="1"/>
          </p:cNvSpPr>
          <p:nvPr>
            <p:ph type="sldNum" sz="quarter" idx="12"/>
          </p:nvPr>
        </p:nvSpPr>
        <p:spPr/>
        <p:txBody>
          <a:bodyPr/>
          <a:lstStyle/>
          <a:p>
            <a:fld id="{20A10CA5-075C-4D7A-81FD-4D471CA5C4CC}" type="slidenum">
              <a:rPr lang="it-IT" smtClean="0"/>
              <a:t>‹#›</a:t>
            </a:fld>
            <a:endParaRPr lang="it-IT"/>
          </a:p>
        </p:txBody>
      </p:sp>
    </p:spTree>
    <p:extLst>
      <p:ext uri="{BB962C8B-B14F-4D97-AF65-F5344CB8AC3E}">
        <p14:creationId xmlns:p14="http://schemas.microsoft.com/office/powerpoint/2010/main" val="3097913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B512E6-CA5C-5F1F-117D-AB0C49E73568}"/>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1A5B4D5A-1E72-41CB-B594-8828A557E99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3094BFA2-5693-79AB-71B6-3D9F55771FBD}"/>
              </a:ext>
            </a:extLst>
          </p:cNvPr>
          <p:cNvSpPr>
            <a:spLocks noGrp="1"/>
          </p:cNvSpPr>
          <p:nvPr>
            <p:ph type="dt" sz="half" idx="10"/>
          </p:nvPr>
        </p:nvSpPr>
        <p:spPr/>
        <p:txBody>
          <a:bodyPr/>
          <a:lstStyle/>
          <a:p>
            <a:fld id="{BBD93A9A-C5DD-4AA8-977E-C3E5936A15CD}" type="datetimeFigureOut">
              <a:rPr lang="it-IT" smtClean="0"/>
              <a:t>18/05/2024</a:t>
            </a:fld>
            <a:endParaRPr lang="it-IT"/>
          </a:p>
        </p:txBody>
      </p:sp>
      <p:sp>
        <p:nvSpPr>
          <p:cNvPr id="5" name="Segnaposto piè di pagina 4">
            <a:extLst>
              <a:ext uri="{FF2B5EF4-FFF2-40B4-BE49-F238E27FC236}">
                <a16:creationId xmlns:a16="http://schemas.microsoft.com/office/drawing/2014/main" id="{841B6952-CD3C-3F09-185E-DA069CD1725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9D7CE70-8B90-0048-1F09-E85CC04D9E98}"/>
              </a:ext>
            </a:extLst>
          </p:cNvPr>
          <p:cNvSpPr>
            <a:spLocks noGrp="1"/>
          </p:cNvSpPr>
          <p:nvPr>
            <p:ph type="sldNum" sz="quarter" idx="12"/>
          </p:nvPr>
        </p:nvSpPr>
        <p:spPr/>
        <p:txBody>
          <a:bodyPr/>
          <a:lstStyle/>
          <a:p>
            <a:fld id="{20A10CA5-075C-4D7A-81FD-4D471CA5C4CC}" type="slidenum">
              <a:rPr lang="it-IT" smtClean="0"/>
              <a:t>‹#›</a:t>
            </a:fld>
            <a:endParaRPr lang="it-IT"/>
          </a:p>
        </p:txBody>
      </p:sp>
    </p:spTree>
    <p:extLst>
      <p:ext uri="{BB962C8B-B14F-4D97-AF65-F5344CB8AC3E}">
        <p14:creationId xmlns:p14="http://schemas.microsoft.com/office/powerpoint/2010/main" val="1090266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2454CF-96D2-11E5-4C55-1E31810A66F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E1DEE7E-9A9D-96DD-7846-784384D1D2FE}"/>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45FD42A-BD21-3A84-1418-FC6E1D902A92}"/>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7454FD4-0DE8-7279-4173-B4974B11D520}"/>
              </a:ext>
            </a:extLst>
          </p:cNvPr>
          <p:cNvSpPr>
            <a:spLocks noGrp="1"/>
          </p:cNvSpPr>
          <p:nvPr>
            <p:ph type="dt" sz="half" idx="10"/>
          </p:nvPr>
        </p:nvSpPr>
        <p:spPr/>
        <p:txBody>
          <a:bodyPr/>
          <a:lstStyle/>
          <a:p>
            <a:fld id="{BBD93A9A-C5DD-4AA8-977E-C3E5936A15CD}" type="datetimeFigureOut">
              <a:rPr lang="it-IT" smtClean="0"/>
              <a:t>18/05/2024</a:t>
            </a:fld>
            <a:endParaRPr lang="it-IT"/>
          </a:p>
        </p:txBody>
      </p:sp>
      <p:sp>
        <p:nvSpPr>
          <p:cNvPr id="6" name="Segnaposto piè di pagina 5">
            <a:extLst>
              <a:ext uri="{FF2B5EF4-FFF2-40B4-BE49-F238E27FC236}">
                <a16:creationId xmlns:a16="http://schemas.microsoft.com/office/drawing/2014/main" id="{832A83EE-C363-0AB2-37B5-7A9423A0228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F504D03-4808-1EE7-6256-60CA3D0A98E1}"/>
              </a:ext>
            </a:extLst>
          </p:cNvPr>
          <p:cNvSpPr>
            <a:spLocks noGrp="1"/>
          </p:cNvSpPr>
          <p:nvPr>
            <p:ph type="sldNum" sz="quarter" idx="12"/>
          </p:nvPr>
        </p:nvSpPr>
        <p:spPr/>
        <p:txBody>
          <a:bodyPr/>
          <a:lstStyle/>
          <a:p>
            <a:fld id="{20A10CA5-075C-4D7A-81FD-4D471CA5C4CC}" type="slidenum">
              <a:rPr lang="it-IT" smtClean="0"/>
              <a:t>‹#›</a:t>
            </a:fld>
            <a:endParaRPr lang="it-IT"/>
          </a:p>
        </p:txBody>
      </p:sp>
    </p:spTree>
    <p:extLst>
      <p:ext uri="{BB962C8B-B14F-4D97-AF65-F5344CB8AC3E}">
        <p14:creationId xmlns:p14="http://schemas.microsoft.com/office/powerpoint/2010/main" val="2411461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3CA6F4-3D5E-B004-826A-08E13D890964}"/>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FB9AE9D-9805-0042-23E4-AA72CD4162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634D69E-C248-E511-B1F0-EAAA98BD89E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BD971C2-3C03-9E82-E32B-801C86CC36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A96C2C75-7C04-B54D-7CC4-FB53ED22FAF0}"/>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4279EBB9-DB20-AFEA-9801-A6EBFD78DC73}"/>
              </a:ext>
            </a:extLst>
          </p:cNvPr>
          <p:cNvSpPr>
            <a:spLocks noGrp="1"/>
          </p:cNvSpPr>
          <p:nvPr>
            <p:ph type="dt" sz="half" idx="10"/>
          </p:nvPr>
        </p:nvSpPr>
        <p:spPr/>
        <p:txBody>
          <a:bodyPr/>
          <a:lstStyle/>
          <a:p>
            <a:fld id="{BBD93A9A-C5DD-4AA8-977E-C3E5936A15CD}" type="datetimeFigureOut">
              <a:rPr lang="it-IT" smtClean="0"/>
              <a:t>18/05/2024</a:t>
            </a:fld>
            <a:endParaRPr lang="it-IT"/>
          </a:p>
        </p:txBody>
      </p:sp>
      <p:sp>
        <p:nvSpPr>
          <p:cNvPr id="8" name="Segnaposto piè di pagina 7">
            <a:extLst>
              <a:ext uri="{FF2B5EF4-FFF2-40B4-BE49-F238E27FC236}">
                <a16:creationId xmlns:a16="http://schemas.microsoft.com/office/drawing/2014/main" id="{2FA79C02-66B8-A3D2-7D53-4DE6B3C0CA60}"/>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02C2C359-8488-800D-AE22-FC5477B0ACAF}"/>
              </a:ext>
            </a:extLst>
          </p:cNvPr>
          <p:cNvSpPr>
            <a:spLocks noGrp="1"/>
          </p:cNvSpPr>
          <p:nvPr>
            <p:ph type="sldNum" sz="quarter" idx="12"/>
          </p:nvPr>
        </p:nvSpPr>
        <p:spPr/>
        <p:txBody>
          <a:bodyPr/>
          <a:lstStyle/>
          <a:p>
            <a:fld id="{20A10CA5-075C-4D7A-81FD-4D471CA5C4CC}" type="slidenum">
              <a:rPr lang="it-IT" smtClean="0"/>
              <a:t>‹#›</a:t>
            </a:fld>
            <a:endParaRPr lang="it-IT"/>
          </a:p>
        </p:txBody>
      </p:sp>
    </p:spTree>
    <p:extLst>
      <p:ext uri="{BB962C8B-B14F-4D97-AF65-F5344CB8AC3E}">
        <p14:creationId xmlns:p14="http://schemas.microsoft.com/office/powerpoint/2010/main" val="2983637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558CF1-503E-A0D1-D204-5EE176EB77F0}"/>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520E25E3-94DB-2105-224F-2D7EFEF103C6}"/>
              </a:ext>
            </a:extLst>
          </p:cNvPr>
          <p:cNvSpPr>
            <a:spLocks noGrp="1"/>
          </p:cNvSpPr>
          <p:nvPr>
            <p:ph type="dt" sz="half" idx="10"/>
          </p:nvPr>
        </p:nvSpPr>
        <p:spPr/>
        <p:txBody>
          <a:bodyPr/>
          <a:lstStyle/>
          <a:p>
            <a:fld id="{BBD93A9A-C5DD-4AA8-977E-C3E5936A15CD}" type="datetimeFigureOut">
              <a:rPr lang="it-IT" smtClean="0"/>
              <a:t>18/05/2024</a:t>
            </a:fld>
            <a:endParaRPr lang="it-IT"/>
          </a:p>
        </p:txBody>
      </p:sp>
      <p:sp>
        <p:nvSpPr>
          <p:cNvPr id="4" name="Segnaposto piè di pagina 3">
            <a:extLst>
              <a:ext uri="{FF2B5EF4-FFF2-40B4-BE49-F238E27FC236}">
                <a16:creationId xmlns:a16="http://schemas.microsoft.com/office/drawing/2014/main" id="{A02E2709-563C-E3CF-6702-4BABCCD12B95}"/>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9B81FB4-446F-40B5-635B-443D5C34E7D0}"/>
              </a:ext>
            </a:extLst>
          </p:cNvPr>
          <p:cNvSpPr>
            <a:spLocks noGrp="1"/>
          </p:cNvSpPr>
          <p:nvPr>
            <p:ph type="sldNum" sz="quarter" idx="12"/>
          </p:nvPr>
        </p:nvSpPr>
        <p:spPr/>
        <p:txBody>
          <a:bodyPr/>
          <a:lstStyle/>
          <a:p>
            <a:fld id="{20A10CA5-075C-4D7A-81FD-4D471CA5C4CC}" type="slidenum">
              <a:rPr lang="it-IT" smtClean="0"/>
              <a:t>‹#›</a:t>
            </a:fld>
            <a:endParaRPr lang="it-IT"/>
          </a:p>
        </p:txBody>
      </p:sp>
    </p:spTree>
    <p:extLst>
      <p:ext uri="{BB962C8B-B14F-4D97-AF65-F5344CB8AC3E}">
        <p14:creationId xmlns:p14="http://schemas.microsoft.com/office/powerpoint/2010/main" val="3461736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3F39F34-A77C-05B1-86C7-A0B9672A641E}"/>
              </a:ext>
            </a:extLst>
          </p:cNvPr>
          <p:cNvSpPr>
            <a:spLocks noGrp="1"/>
          </p:cNvSpPr>
          <p:nvPr>
            <p:ph type="dt" sz="half" idx="10"/>
          </p:nvPr>
        </p:nvSpPr>
        <p:spPr/>
        <p:txBody>
          <a:bodyPr/>
          <a:lstStyle/>
          <a:p>
            <a:fld id="{BBD93A9A-C5DD-4AA8-977E-C3E5936A15CD}" type="datetimeFigureOut">
              <a:rPr lang="it-IT" smtClean="0"/>
              <a:t>18/05/2024</a:t>
            </a:fld>
            <a:endParaRPr lang="it-IT"/>
          </a:p>
        </p:txBody>
      </p:sp>
      <p:sp>
        <p:nvSpPr>
          <p:cNvPr id="3" name="Segnaposto piè di pagina 2">
            <a:extLst>
              <a:ext uri="{FF2B5EF4-FFF2-40B4-BE49-F238E27FC236}">
                <a16:creationId xmlns:a16="http://schemas.microsoft.com/office/drawing/2014/main" id="{187CCE1E-FF18-5819-D920-EB8A2D560DF2}"/>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7364525C-8A71-FF20-9EB1-16631C688AA7}"/>
              </a:ext>
            </a:extLst>
          </p:cNvPr>
          <p:cNvSpPr>
            <a:spLocks noGrp="1"/>
          </p:cNvSpPr>
          <p:nvPr>
            <p:ph type="sldNum" sz="quarter" idx="12"/>
          </p:nvPr>
        </p:nvSpPr>
        <p:spPr/>
        <p:txBody>
          <a:bodyPr/>
          <a:lstStyle/>
          <a:p>
            <a:fld id="{20A10CA5-075C-4D7A-81FD-4D471CA5C4CC}" type="slidenum">
              <a:rPr lang="it-IT" smtClean="0"/>
              <a:t>‹#›</a:t>
            </a:fld>
            <a:endParaRPr lang="it-IT"/>
          </a:p>
        </p:txBody>
      </p:sp>
    </p:spTree>
    <p:extLst>
      <p:ext uri="{BB962C8B-B14F-4D97-AF65-F5344CB8AC3E}">
        <p14:creationId xmlns:p14="http://schemas.microsoft.com/office/powerpoint/2010/main" val="1965234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E3F8F1-C975-163E-2727-46D993ACF0A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0FD45B3C-A270-8F65-A531-4E77F782B2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110723C-87F7-1E2F-EF60-02BB36A46D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C82DD0D-063C-CEE3-5B92-C4363E6E1D1C}"/>
              </a:ext>
            </a:extLst>
          </p:cNvPr>
          <p:cNvSpPr>
            <a:spLocks noGrp="1"/>
          </p:cNvSpPr>
          <p:nvPr>
            <p:ph type="dt" sz="half" idx="10"/>
          </p:nvPr>
        </p:nvSpPr>
        <p:spPr/>
        <p:txBody>
          <a:bodyPr/>
          <a:lstStyle/>
          <a:p>
            <a:fld id="{BBD93A9A-C5DD-4AA8-977E-C3E5936A15CD}" type="datetimeFigureOut">
              <a:rPr lang="it-IT" smtClean="0"/>
              <a:t>18/05/2024</a:t>
            </a:fld>
            <a:endParaRPr lang="it-IT"/>
          </a:p>
        </p:txBody>
      </p:sp>
      <p:sp>
        <p:nvSpPr>
          <p:cNvPr id="6" name="Segnaposto piè di pagina 5">
            <a:extLst>
              <a:ext uri="{FF2B5EF4-FFF2-40B4-BE49-F238E27FC236}">
                <a16:creationId xmlns:a16="http://schemas.microsoft.com/office/drawing/2014/main" id="{8999CF06-59CF-4B25-5E72-2424BE8CEE7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4BE431F-DB8C-F585-690E-82CE1AE1FF5C}"/>
              </a:ext>
            </a:extLst>
          </p:cNvPr>
          <p:cNvSpPr>
            <a:spLocks noGrp="1"/>
          </p:cNvSpPr>
          <p:nvPr>
            <p:ph type="sldNum" sz="quarter" idx="12"/>
          </p:nvPr>
        </p:nvSpPr>
        <p:spPr/>
        <p:txBody>
          <a:bodyPr/>
          <a:lstStyle/>
          <a:p>
            <a:fld id="{20A10CA5-075C-4D7A-81FD-4D471CA5C4CC}" type="slidenum">
              <a:rPr lang="it-IT" smtClean="0"/>
              <a:t>‹#›</a:t>
            </a:fld>
            <a:endParaRPr lang="it-IT"/>
          </a:p>
        </p:txBody>
      </p:sp>
    </p:spTree>
    <p:extLst>
      <p:ext uri="{BB962C8B-B14F-4D97-AF65-F5344CB8AC3E}">
        <p14:creationId xmlns:p14="http://schemas.microsoft.com/office/powerpoint/2010/main" val="177757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73C7F0-0CE4-9948-0A34-B9FE7E41271E}"/>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4D5B854-DA3E-FB50-ABD4-64B7AE11AC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2295911-5D58-9BE5-989A-EC21C61EFD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37F8286-2849-7236-4964-AF063907B31B}"/>
              </a:ext>
            </a:extLst>
          </p:cNvPr>
          <p:cNvSpPr>
            <a:spLocks noGrp="1"/>
          </p:cNvSpPr>
          <p:nvPr>
            <p:ph type="dt" sz="half" idx="10"/>
          </p:nvPr>
        </p:nvSpPr>
        <p:spPr/>
        <p:txBody>
          <a:bodyPr/>
          <a:lstStyle/>
          <a:p>
            <a:fld id="{BBD93A9A-C5DD-4AA8-977E-C3E5936A15CD}" type="datetimeFigureOut">
              <a:rPr lang="it-IT" smtClean="0"/>
              <a:t>18/05/2024</a:t>
            </a:fld>
            <a:endParaRPr lang="it-IT"/>
          </a:p>
        </p:txBody>
      </p:sp>
      <p:sp>
        <p:nvSpPr>
          <p:cNvPr id="6" name="Segnaposto piè di pagina 5">
            <a:extLst>
              <a:ext uri="{FF2B5EF4-FFF2-40B4-BE49-F238E27FC236}">
                <a16:creationId xmlns:a16="http://schemas.microsoft.com/office/drawing/2014/main" id="{FE69154E-0F8B-DE70-727E-229835DC711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1EDDD9C-345C-3BB7-B0D7-3F21F1AAC14D}"/>
              </a:ext>
            </a:extLst>
          </p:cNvPr>
          <p:cNvSpPr>
            <a:spLocks noGrp="1"/>
          </p:cNvSpPr>
          <p:nvPr>
            <p:ph type="sldNum" sz="quarter" idx="12"/>
          </p:nvPr>
        </p:nvSpPr>
        <p:spPr/>
        <p:txBody>
          <a:bodyPr/>
          <a:lstStyle/>
          <a:p>
            <a:fld id="{20A10CA5-075C-4D7A-81FD-4D471CA5C4CC}" type="slidenum">
              <a:rPr lang="it-IT" smtClean="0"/>
              <a:t>‹#›</a:t>
            </a:fld>
            <a:endParaRPr lang="it-IT"/>
          </a:p>
        </p:txBody>
      </p:sp>
    </p:spTree>
    <p:extLst>
      <p:ext uri="{BB962C8B-B14F-4D97-AF65-F5344CB8AC3E}">
        <p14:creationId xmlns:p14="http://schemas.microsoft.com/office/powerpoint/2010/main" val="1950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A0E7C174-A90B-E01B-CAFD-AFC3EEDD96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4064CE4-4E04-A7EB-55E1-B90FB4CD38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5520B7C-9BD3-C03E-89F6-6149D912B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BD93A9A-C5DD-4AA8-977E-C3E5936A15CD}" type="datetimeFigureOut">
              <a:rPr lang="it-IT" smtClean="0"/>
              <a:t>18/05/2024</a:t>
            </a:fld>
            <a:endParaRPr lang="it-IT"/>
          </a:p>
        </p:txBody>
      </p:sp>
      <p:sp>
        <p:nvSpPr>
          <p:cNvPr id="5" name="Segnaposto piè di pagina 4">
            <a:extLst>
              <a:ext uri="{FF2B5EF4-FFF2-40B4-BE49-F238E27FC236}">
                <a16:creationId xmlns:a16="http://schemas.microsoft.com/office/drawing/2014/main" id="{820F5A29-EC10-F976-5958-7C5CF5E310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D7C311B3-33FC-4038-A14D-F8A71F00DB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0A10CA5-075C-4D7A-81FD-4D471CA5C4CC}" type="slidenum">
              <a:rPr lang="it-IT" smtClean="0"/>
              <a:t>‹#›</a:t>
            </a:fld>
            <a:endParaRPr lang="it-IT"/>
          </a:p>
        </p:txBody>
      </p:sp>
    </p:spTree>
    <p:extLst>
      <p:ext uri="{BB962C8B-B14F-4D97-AF65-F5344CB8AC3E}">
        <p14:creationId xmlns:p14="http://schemas.microsoft.com/office/powerpoint/2010/main" val="3748985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7.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7.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9271035-0F87-47AF-D8DD-C2AC40901331}"/>
              </a:ext>
            </a:extLst>
          </p:cNvPr>
          <p:cNvPicPr>
            <a:picLocks noChangeAspect="1"/>
          </p:cNvPicPr>
          <p:nvPr/>
        </p:nvPicPr>
        <p:blipFill>
          <a:blip r:embed="rId2"/>
          <a:stretch>
            <a:fillRect/>
          </a:stretch>
        </p:blipFill>
        <p:spPr>
          <a:xfrm>
            <a:off x="0" y="0"/>
            <a:ext cx="4866386" cy="6858000"/>
          </a:xfrm>
          <a:prstGeom prst="rect">
            <a:avLst/>
          </a:prstGeom>
        </p:spPr>
      </p:pic>
      <p:sp>
        <p:nvSpPr>
          <p:cNvPr id="6" name="CasellaDiTesto 5">
            <a:extLst>
              <a:ext uri="{FF2B5EF4-FFF2-40B4-BE49-F238E27FC236}">
                <a16:creationId xmlns:a16="http://schemas.microsoft.com/office/drawing/2014/main" id="{9E1A1260-6820-5623-039B-D9366D3E1348}"/>
              </a:ext>
            </a:extLst>
          </p:cNvPr>
          <p:cNvSpPr txBox="1"/>
          <p:nvPr/>
        </p:nvSpPr>
        <p:spPr>
          <a:xfrm>
            <a:off x="5463701" y="4307173"/>
            <a:ext cx="5389115" cy="2185214"/>
          </a:xfrm>
          <a:prstGeom prst="rect">
            <a:avLst/>
          </a:prstGeom>
          <a:noFill/>
        </p:spPr>
        <p:txBody>
          <a:bodyPr wrap="square">
            <a:spAutoFit/>
          </a:bodyPr>
          <a:lstStyle/>
          <a:p>
            <a:r>
              <a:rPr lang="it-IT" sz="2800" b="1" dirty="0">
                <a:solidFill>
                  <a:srgbClr val="18416D"/>
                </a:solidFill>
                <a:latin typeface="Calibri" panose="020F0502020204030204" pitchFamily="34" charset="0"/>
                <a:cs typeface="Calibri" panose="020F0502020204030204" pitchFamily="34" charset="0"/>
              </a:rPr>
              <a:t>Antonio Vitiello M.D. PhD FIFSO</a:t>
            </a:r>
          </a:p>
          <a:p>
            <a:endParaRPr lang="it-IT" dirty="0">
              <a:solidFill>
                <a:srgbClr val="18416D"/>
              </a:solidFill>
              <a:latin typeface="Calibri" panose="020F0502020204030204" pitchFamily="34" charset="0"/>
              <a:cs typeface="Calibri" panose="020F0502020204030204" pitchFamily="34" charset="0"/>
            </a:endParaRPr>
          </a:p>
          <a:p>
            <a:r>
              <a:rPr lang="it-IT" dirty="0">
                <a:solidFill>
                  <a:srgbClr val="18416D"/>
                </a:solidFill>
                <a:latin typeface="Calibri" panose="020F0502020204030204" pitchFamily="34" charset="0"/>
                <a:cs typeface="Calibri" panose="020F0502020204030204" pitchFamily="34" charset="0"/>
              </a:rPr>
              <a:t>Ricercatore in Chirurgia Generale</a:t>
            </a:r>
          </a:p>
          <a:p>
            <a:r>
              <a:rPr lang="it-IT" dirty="0">
                <a:solidFill>
                  <a:srgbClr val="18416D"/>
                </a:solidFill>
                <a:latin typeface="Calibri" panose="020F0502020204030204" pitchFamily="34" charset="0"/>
                <a:cs typeface="Calibri" panose="020F0502020204030204" pitchFamily="34" charset="0"/>
              </a:rPr>
              <a:t>AOU Federico II di Napoli</a:t>
            </a:r>
          </a:p>
          <a:p>
            <a:endParaRPr lang="it-IT" dirty="0">
              <a:solidFill>
                <a:srgbClr val="18416D"/>
              </a:solidFill>
              <a:latin typeface="Calibri" panose="020F0502020204030204" pitchFamily="34" charset="0"/>
              <a:cs typeface="Calibri" panose="020F0502020204030204" pitchFamily="34" charset="0"/>
            </a:endParaRPr>
          </a:p>
          <a:p>
            <a:r>
              <a:rPr lang="it-IT" dirty="0">
                <a:solidFill>
                  <a:srgbClr val="18416D"/>
                </a:solidFill>
                <a:latin typeface="Calibri" panose="020F0502020204030204" pitchFamily="34" charset="0"/>
                <a:cs typeface="Calibri" panose="020F0502020204030204" pitchFamily="34" charset="0"/>
              </a:rPr>
              <a:t>Dirigente Medico- UOC Chirurgia Generale Oncologica e Mininvasiva - Direttore Prof. Vincenzo Pilone</a:t>
            </a:r>
          </a:p>
        </p:txBody>
      </p:sp>
      <p:sp>
        <p:nvSpPr>
          <p:cNvPr id="3" name="Subtitle 2">
            <a:extLst>
              <a:ext uri="{FF2B5EF4-FFF2-40B4-BE49-F238E27FC236}">
                <a16:creationId xmlns:a16="http://schemas.microsoft.com/office/drawing/2014/main" id="{3C3F7F43-13A3-C265-E113-6FECBAECDBA9}"/>
              </a:ext>
            </a:extLst>
          </p:cNvPr>
          <p:cNvSpPr>
            <a:spLocks noGrp="1"/>
          </p:cNvSpPr>
          <p:nvPr>
            <p:ph type="subTitle" idx="1"/>
          </p:nvPr>
        </p:nvSpPr>
        <p:spPr>
          <a:xfrm>
            <a:off x="3943643" y="2443459"/>
            <a:ext cx="9144000" cy="1655762"/>
          </a:xfrm>
        </p:spPr>
        <p:txBody>
          <a:bodyPr/>
          <a:lstStyle/>
          <a:p>
            <a:endParaRPr lang="it-IT" dirty="0"/>
          </a:p>
          <a:p>
            <a:r>
              <a:rPr lang="it-IT" sz="3600" b="1" dirty="0"/>
              <a:t>LE LINEE GUIDA ASMBS/IFSO</a:t>
            </a:r>
            <a:endParaRPr lang="en-US" sz="3600" b="1" dirty="0"/>
          </a:p>
        </p:txBody>
      </p:sp>
      <p:pic>
        <p:nvPicPr>
          <p:cNvPr id="13" name="Picture 12">
            <a:extLst>
              <a:ext uri="{FF2B5EF4-FFF2-40B4-BE49-F238E27FC236}">
                <a16:creationId xmlns:a16="http://schemas.microsoft.com/office/drawing/2014/main" id="{B6334317-8543-EF2F-EF4B-6C1ECF92C320}"/>
              </a:ext>
            </a:extLst>
          </p:cNvPr>
          <p:cNvPicPr>
            <a:picLocks noChangeAspect="1"/>
          </p:cNvPicPr>
          <p:nvPr/>
        </p:nvPicPr>
        <p:blipFill>
          <a:blip r:embed="rId3"/>
          <a:stretch>
            <a:fillRect/>
          </a:stretch>
        </p:blipFill>
        <p:spPr>
          <a:xfrm>
            <a:off x="9095909" y="610784"/>
            <a:ext cx="1536184" cy="1536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4D860AFB-2155-3B94-FA13-37E1D98E196D}"/>
              </a:ext>
            </a:extLst>
          </p:cNvPr>
          <p:cNvPicPr>
            <a:picLocks noChangeAspect="1"/>
          </p:cNvPicPr>
          <p:nvPr/>
        </p:nvPicPr>
        <p:blipFill>
          <a:blip r:embed="rId4"/>
          <a:stretch>
            <a:fillRect/>
          </a:stretch>
        </p:blipFill>
        <p:spPr>
          <a:xfrm>
            <a:off x="5930018" y="631023"/>
            <a:ext cx="1536184" cy="15361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Immagine 6">
            <a:extLst>
              <a:ext uri="{FF2B5EF4-FFF2-40B4-BE49-F238E27FC236}">
                <a16:creationId xmlns:a16="http://schemas.microsoft.com/office/drawing/2014/main" id="{D1D4708D-8812-3EBD-ADD1-0710DC5815B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10379352" y="4574359"/>
            <a:ext cx="1125656" cy="1120631"/>
          </a:xfrm>
          <a:prstGeom prst="rect">
            <a:avLst/>
          </a:prstGeom>
        </p:spPr>
      </p:pic>
    </p:spTree>
    <p:extLst>
      <p:ext uri="{BB962C8B-B14F-4D97-AF65-F5344CB8AC3E}">
        <p14:creationId xmlns:p14="http://schemas.microsoft.com/office/powerpoint/2010/main" val="1225567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A screenshot of a computer&#10;&#10;Description automatically generated">
            <a:extLst>
              <a:ext uri="{FF2B5EF4-FFF2-40B4-BE49-F238E27FC236}">
                <a16:creationId xmlns:a16="http://schemas.microsoft.com/office/drawing/2014/main" id="{D3B165A7-079F-4223-6C0C-2E1E32869F19}"/>
              </a:ext>
            </a:extLst>
          </p:cNvPr>
          <p:cNvPicPr>
            <a:picLocks noChangeAspect="1"/>
          </p:cNvPicPr>
          <p:nvPr/>
        </p:nvPicPr>
        <p:blipFill rotWithShape="1">
          <a:blip r:embed="rId2"/>
          <a:srcRect l="23648" t="61224" r="9694" b="31429"/>
          <a:stretch/>
        </p:blipFill>
        <p:spPr>
          <a:xfrm>
            <a:off x="2032518" y="1354032"/>
            <a:ext cx="8126964" cy="5038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9" name="CasellaDiTesto 4">
            <a:extLst>
              <a:ext uri="{FF2B5EF4-FFF2-40B4-BE49-F238E27FC236}">
                <a16:creationId xmlns:a16="http://schemas.microsoft.com/office/drawing/2014/main" id="{D4976524-E7AD-996A-05E1-7A2BB01BE392}"/>
              </a:ext>
            </a:extLst>
          </p:cNvPr>
          <p:cNvGraphicFramePr/>
          <p:nvPr>
            <p:extLst>
              <p:ext uri="{D42A27DB-BD31-4B8C-83A1-F6EECF244321}">
                <p14:modId xmlns:p14="http://schemas.microsoft.com/office/powerpoint/2010/main" val="2428851273"/>
              </p:ext>
            </p:extLst>
          </p:nvPr>
        </p:nvGraphicFramePr>
        <p:xfrm>
          <a:off x="740682" y="2881072"/>
          <a:ext cx="10710636" cy="2308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2548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3B165A7-079F-4223-6C0C-2E1E32869F19}"/>
              </a:ext>
            </a:extLst>
          </p:cNvPr>
          <p:cNvPicPr>
            <a:picLocks noChangeAspect="1"/>
          </p:cNvPicPr>
          <p:nvPr/>
        </p:nvPicPr>
        <p:blipFill rotWithShape="1">
          <a:blip r:embed="rId2"/>
          <a:srcRect l="23648" t="61224" r="9694" b="31429"/>
          <a:stretch/>
        </p:blipFill>
        <p:spPr>
          <a:xfrm>
            <a:off x="2032518" y="2114388"/>
            <a:ext cx="8126964" cy="5038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8" name="CasellaDiTesto 4">
            <a:extLst>
              <a:ext uri="{FF2B5EF4-FFF2-40B4-BE49-F238E27FC236}">
                <a16:creationId xmlns:a16="http://schemas.microsoft.com/office/drawing/2014/main" id="{7A5C1789-4EF7-C451-A102-D2B2904753ED}"/>
              </a:ext>
            </a:extLst>
          </p:cNvPr>
          <p:cNvGraphicFramePr/>
          <p:nvPr>
            <p:extLst>
              <p:ext uri="{D42A27DB-BD31-4B8C-83A1-F6EECF244321}">
                <p14:modId xmlns:p14="http://schemas.microsoft.com/office/powerpoint/2010/main" val="3632501564"/>
              </p:ext>
            </p:extLst>
          </p:nvPr>
        </p:nvGraphicFramePr>
        <p:xfrm>
          <a:off x="877019" y="3232675"/>
          <a:ext cx="10437962" cy="2285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38057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CasellaDiTesto 4">
            <a:extLst>
              <a:ext uri="{FF2B5EF4-FFF2-40B4-BE49-F238E27FC236}">
                <a16:creationId xmlns:a16="http://schemas.microsoft.com/office/drawing/2014/main" id="{1C518C01-B96E-DE78-1E68-CB186B89DAB6}"/>
              </a:ext>
            </a:extLst>
          </p:cNvPr>
          <p:cNvGraphicFramePr/>
          <p:nvPr>
            <p:extLst>
              <p:ext uri="{D42A27DB-BD31-4B8C-83A1-F6EECF244321}">
                <p14:modId xmlns:p14="http://schemas.microsoft.com/office/powerpoint/2010/main" val="3977169704"/>
              </p:ext>
            </p:extLst>
          </p:nvPr>
        </p:nvGraphicFramePr>
        <p:xfrm>
          <a:off x="877019" y="2770958"/>
          <a:ext cx="10437962" cy="3139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magine 2">
            <a:extLst>
              <a:ext uri="{FF2B5EF4-FFF2-40B4-BE49-F238E27FC236}">
                <a16:creationId xmlns:a16="http://schemas.microsoft.com/office/drawing/2014/main" id="{B5E37495-B28A-A108-D9B2-B8D12194D7E1}"/>
              </a:ext>
            </a:extLst>
          </p:cNvPr>
          <p:cNvPicPr>
            <a:picLocks noChangeAspect="1"/>
          </p:cNvPicPr>
          <p:nvPr/>
        </p:nvPicPr>
        <p:blipFill rotWithShape="1">
          <a:blip r:embed="rId7"/>
          <a:srcRect l="23648" t="61224" r="9694" b="31429"/>
          <a:stretch/>
        </p:blipFill>
        <p:spPr>
          <a:xfrm>
            <a:off x="2032518" y="1231500"/>
            <a:ext cx="8126964" cy="5038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10980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CasellaDiTesto 4">
            <a:extLst>
              <a:ext uri="{FF2B5EF4-FFF2-40B4-BE49-F238E27FC236}">
                <a16:creationId xmlns:a16="http://schemas.microsoft.com/office/drawing/2014/main" id="{600080E5-0407-58E0-90FC-8F36A64D796E}"/>
              </a:ext>
            </a:extLst>
          </p:cNvPr>
          <p:cNvGraphicFramePr/>
          <p:nvPr>
            <p:extLst>
              <p:ext uri="{D42A27DB-BD31-4B8C-83A1-F6EECF244321}">
                <p14:modId xmlns:p14="http://schemas.microsoft.com/office/powerpoint/2010/main" val="2847462564"/>
              </p:ext>
            </p:extLst>
          </p:nvPr>
        </p:nvGraphicFramePr>
        <p:xfrm>
          <a:off x="877019" y="2341178"/>
          <a:ext cx="10437962" cy="39703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magine 2">
            <a:extLst>
              <a:ext uri="{FF2B5EF4-FFF2-40B4-BE49-F238E27FC236}">
                <a16:creationId xmlns:a16="http://schemas.microsoft.com/office/drawing/2014/main" id="{7D14096A-5086-D196-5249-FEE8DAC08355}"/>
              </a:ext>
            </a:extLst>
          </p:cNvPr>
          <p:cNvPicPr>
            <a:picLocks noChangeAspect="1"/>
          </p:cNvPicPr>
          <p:nvPr/>
        </p:nvPicPr>
        <p:blipFill rotWithShape="1">
          <a:blip r:embed="rId7"/>
          <a:srcRect l="23648" t="61224" r="9694" b="31429"/>
          <a:stretch/>
        </p:blipFill>
        <p:spPr>
          <a:xfrm>
            <a:off x="2032518" y="1026548"/>
            <a:ext cx="8126964" cy="5038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7488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6B6E91C-BAA5-7C57-2FAC-34CDF2E110B1}"/>
              </a:ext>
            </a:extLst>
          </p:cNvPr>
          <p:cNvPicPr>
            <a:picLocks noChangeAspect="1"/>
          </p:cNvPicPr>
          <p:nvPr/>
        </p:nvPicPr>
        <p:blipFill>
          <a:blip r:embed="rId2"/>
          <a:stretch>
            <a:fillRect/>
          </a:stretch>
        </p:blipFill>
        <p:spPr>
          <a:xfrm>
            <a:off x="1614571" y="1388663"/>
            <a:ext cx="9265487" cy="3309461"/>
          </a:xfrm>
          <a:prstGeom prst="rect">
            <a:avLst/>
          </a:prstGeom>
        </p:spPr>
      </p:pic>
      <p:sp>
        <p:nvSpPr>
          <p:cNvPr id="3" name="TextBox 2">
            <a:extLst>
              <a:ext uri="{FF2B5EF4-FFF2-40B4-BE49-F238E27FC236}">
                <a16:creationId xmlns:a16="http://schemas.microsoft.com/office/drawing/2014/main" id="{2FF2F397-5321-E139-E4FA-92B8C4DF8EC1}"/>
              </a:ext>
            </a:extLst>
          </p:cNvPr>
          <p:cNvSpPr txBox="1"/>
          <p:nvPr/>
        </p:nvSpPr>
        <p:spPr>
          <a:xfrm>
            <a:off x="2575068" y="5579696"/>
            <a:ext cx="7041864" cy="584775"/>
          </a:xfrm>
          <a:prstGeom prst="rect">
            <a:avLst/>
          </a:prstGeom>
          <a:noFill/>
        </p:spPr>
        <p:txBody>
          <a:bodyPr wrap="none" rtlCol="0">
            <a:spAutoFit/>
          </a:bodyPr>
          <a:lstStyle/>
          <a:p>
            <a:r>
              <a:rPr lang="it-IT" sz="3200" b="1" i="1" dirty="0">
                <a:solidFill>
                  <a:srgbClr val="FF0000"/>
                </a:solidFill>
              </a:rPr>
              <a:t>LACK OF SUPPORTING EVIDENCE…..</a:t>
            </a:r>
            <a:endParaRPr lang="en-US" sz="3200" b="1" i="1" dirty="0">
              <a:solidFill>
                <a:srgbClr val="FF0000"/>
              </a:solidFill>
            </a:endParaRPr>
          </a:p>
        </p:txBody>
      </p:sp>
    </p:spTree>
    <p:extLst>
      <p:ext uri="{BB962C8B-B14F-4D97-AF65-F5344CB8AC3E}">
        <p14:creationId xmlns:p14="http://schemas.microsoft.com/office/powerpoint/2010/main" val="1077570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EB696540-A612-0BEF-5A45-18240425AAA3}"/>
              </a:ext>
            </a:extLst>
          </p:cNvPr>
          <p:cNvPicPr>
            <a:picLocks noChangeAspect="1"/>
          </p:cNvPicPr>
          <p:nvPr/>
        </p:nvPicPr>
        <p:blipFill>
          <a:blip r:embed="rId2"/>
          <a:stretch>
            <a:fillRect/>
          </a:stretch>
        </p:blipFill>
        <p:spPr>
          <a:xfrm>
            <a:off x="917280" y="2971487"/>
            <a:ext cx="4729348" cy="1283268"/>
          </a:xfrm>
          <a:prstGeom prst="rect">
            <a:avLst/>
          </a:prstGeom>
        </p:spPr>
      </p:pic>
      <p:sp>
        <p:nvSpPr>
          <p:cNvPr id="8" name="Ovale 7">
            <a:extLst>
              <a:ext uri="{FF2B5EF4-FFF2-40B4-BE49-F238E27FC236}">
                <a16:creationId xmlns:a16="http://schemas.microsoft.com/office/drawing/2014/main" id="{38E935EC-ED31-C699-4023-BFEA4AEC9745}"/>
              </a:ext>
            </a:extLst>
          </p:cNvPr>
          <p:cNvSpPr/>
          <p:nvPr/>
        </p:nvSpPr>
        <p:spPr>
          <a:xfrm>
            <a:off x="643467" y="2822568"/>
            <a:ext cx="4880426" cy="72046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tx1"/>
                </a:solidFill>
              </a:ln>
              <a:noFill/>
            </a:endParaRPr>
          </a:p>
        </p:txBody>
      </p:sp>
      <p:pic>
        <p:nvPicPr>
          <p:cNvPr id="2" name="Picture 1">
            <a:extLst>
              <a:ext uri="{FF2B5EF4-FFF2-40B4-BE49-F238E27FC236}">
                <a16:creationId xmlns:a16="http://schemas.microsoft.com/office/drawing/2014/main" id="{699B1373-7DBB-DDA1-F826-919C6C7CD8D9}"/>
              </a:ext>
            </a:extLst>
          </p:cNvPr>
          <p:cNvPicPr>
            <a:picLocks noChangeAspect="1"/>
          </p:cNvPicPr>
          <p:nvPr/>
        </p:nvPicPr>
        <p:blipFill>
          <a:blip r:embed="rId3"/>
          <a:stretch>
            <a:fillRect/>
          </a:stretch>
        </p:blipFill>
        <p:spPr>
          <a:xfrm>
            <a:off x="5960093" y="1322824"/>
            <a:ext cx="5588440" cy="4212352"/>
          </a:xfrm>
          <a:prstGeom prst="rect">
            <a:avLst/>
          </a:prstGeom>
        </p:spPr>
      </p:pic>
      <p:cxnSp>
        <p:nvCxnSpPr>
          <p:cNvPr id="4" name="Straight Arrow Connector 3">
            <a:extLst>
              <a:ext uri="{FF2B5EF4-FFF2-40B4-BE49-F238E27FC236}">
                <a16:creationId xmlns:a16="http://schemas.microsoft.com/office/drawing/2014/main" id="{A4FB9C96-8C3A-0FDF-A1F0-C0B95D98B0FD}"/>
              </a:ext>
            </a:extLst>
          </p:cNvPr>
          <p:cNvCxnSpPr/>
          <p:nvPr/>
        </p:nvCxnSpPr>
        <p:spPr>
          <a:xfrm>
            <a:off x="5288639" y="3479766"/>
            <a:ext cx="2205505" cy="1323304"/>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2473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5263559-B7F3-6B6B-ED17-EFE5602E2D6C}"/>
              </a:ext>
            </a:extLst>
          </p:cNvPr>
          <p:cNvPicPr>
            <a:picLocks noChangeAspect="1"/>
          </p:cNvPicPr>
          <p:nvPr/>
        </p:nvPicPr>
        <p:blipFill rotWithShape="1">
          <a:blip r:embed="rId2"/>
          <a:srcRect l="40925" t="11950" r="25849" b="4793"/>
          <a:stretch/>
        </p:blipFill>
        <p:spPr>
          <a:xfrm>
            <a:off x="1314570" y="643466"/>
            <a:ext cx="3952511" cy="5571066"/>
          </a:xfrm>
          <a:prstGeom prst="rect">
            <a:avLst/>
          </a:prstGeom>
        </p:spPr>
      </p:pic>
      <p:pic>
        <p:nvPicPr>
          <p:cNvPr id="5" name="Immagine 4">
            <a:extLst>
              <a:ext uri="{FF2B5EF4-FFF2-40B4-BE49-F238E27FC236}">
                <a16:creationId xmlns:a16="http://schemas.microsoft.com/office/drawing/2014/main" id="{D1EE0DBF-97FA-452F-E248-5D2BC3FB68A6}"/>
              </a:ext>
            </a:extLst>
          </p:cNvPr>
          <p:cNvPicPr>
            <a:picLocks noChangeAspect="1"/>
          </p:cNvPicPr>
          <p:nvPr/>
        </p:nvPicPr>
        <p:blipFill rotWithShape="1">
          <a:blip r:embed="rId3"/>
          <a:srcRect l="42028" t="13711" r="27477" b="12452"/>
          <a:stretch/>
        </p:blipFill>
        <p:spPr>
          <a:xfrm>
            <a:off x="6855952" y="643467"/>
            <a:ext cx="4090444" cy="5571066"/>
          </a:xfrm>
          <a:prstGeom prst="rect">
            <a:avLst/>
          </a:prstGeom>
        </p:spPr>
      </p:pic>
    </p:spTree>
    <p:extLst>
      <p:ext uri="{BB962C8B-B14F-4D97-AF65-F5344CB8AC3E}">
        <p14:creationId xmlns:p14="http://schemas.microsoft.com/office/powerpoint/2010/main" val="223454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AA80EB1-3039-06B5-FB36-69F154169138}"/>
              </a:ext>
            </a:extLst>
          </p:cNvPr>
          <p:cNvPicPr>
            <a:picLocks noChangeAspect="1"/>
          </p:cNvPicPr>
          <p:nvPr/>
        </p:nvPicPr>
        <p:blipFill>
          <a:blip r:embed="rId2"/>
          <a:stretch>
            <a:fillRect/>
          </a:stretch>
        </p:blipFill>
        <p:spPr>
          <a:xfrm>
            <a:off x="643467" y="1996431"/>
            <a:ext cx="6328731" cy="2120858"/>
          </a:xfrm>
          <a:prstGeom prst="rect">
            <a:avLst/>
          </a:prstGeom>
        </p:spPr>
      </p:pic>
      <p:pic>
        <p:nvPicPr>
          <p:cNvPr id="7" name="Immagine 6">
            <a:extLst>
              <a:ext uri="{FF2B5EF4-FFF2-40B4-BE49-F238E27FC236}">
                <a16:creationId xmlns:a16="http://schemas.microsoft.com/office/drawing/2014/main" id="{C0EE7758-160B-DD62-0173-CFEBF12A8090}"/>
              </a:ext>
            </a:extLst>
          </p:cNvPr>
          <p:cNvPicPr>
            <a:picLocks noChangeAspect="1"/>
          </p:cNvPicPr>
          <p:nvPr/>
        </p:nvPicPr>
        <p:blipFill>
          <a:blip r:embed="rId3"/>
          <a:stretch>
            <a:fillRect/>
          </a:stretch>
        </p:blipFill>
        <p:spPr>
          <a:xfrm>
            <a:off x="6972198" y="1462649"/>
            <a:ext cx="4576335" cy="3932702"/>
          </a:xfrm>
          <a:prstGeom prst="rect">
            <a:avLst/>
          </a:prstGeom>
        </p:spPr>
      </p:pic>
      <p:cxnSp>
        <p:nvCxnSpPr>
          <p:cNvPr id="9" name="Connettore diritto 8">
            <a:extLst>
              <a:ext uri="{FF2B5EF4-FFF2-40B4-BE49-F238E27FC236}">
                <a16:creationId xmlns:a16="http://schemas.microsoft.com/office/drawing/2014/main" id="{8EFDE1B3-C333-5015-D7FB-78D076C69D50}"/>
              </a:ext>
            </a:extLst>
          </p:cNvPr>
          <p:cNvCxnSpPr/>
          <p:nvPr/>
        </p:nvCxnSpPr>
        <p:spPr>
          <a:xfrm>
            <a:off x="931785" y="2707286"/>
            <a:ext cx="50004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ttore diritto 9">
            <a:extLst>
              <a:ext uri="{FF2B5EF4-FFF2-40B4-BE49-F238E27FC236}">
                <a16:creationId xmlns:a16="http://schemas.microsoft.com/office/drawing/2014/main" id="{DB9BCA17-F003-7469-21CD-2E1540144100}"/>
              </a:ext>
            </a:extLst>
          </p:cNvPr>
          <p:cNvCxnSpPr>
            <a:cxnSpLocks/>
          </p:cNvCxnSpPr>
          <p:nvPr/>
        </p:nvCxnSpPr>
        <p:spPr>
          <a:xfrm>
            <a:off x="7192360" y="2576442"/>
            <a:ext cx="39878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01F182ED-8167-98B4-9E57-CD26DDDB1DC9}"/>
              </a:ext>
            </a:extLst>
          </p:cNvPr>
          <p:cNvCxnSpPr>
            <a:cxnSpLocks/>
          </p:cNvCxnSpPr>
          <p:nvPr/>
        </p:nvCxnSpPr>
        <p:spPr>
          <a:xfrm>
            <a:off x="7192360" y="2744263"/>
            <a:ext cx="39878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896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white paper with black text&#10;&#10;Description automatically generated">
            <a:extLst>
              <a:ext uri="{FF2B5EF4-FFF2-40B4-BE49-F238E27FC236}">
                <a16:creationId xmlns:a16="http://schemas.microsoft.com/office/drawing/2014/main" id="{7A13A8A5-EBBF-BC03-9C2B-8F96E40E6D47}"/>
              </a:ext>
            </a:extLst>
          </p:cNvPr>
          <p:cNvPicPr>
            <a:picLocks noChangeAspect="1"/>
          </p:cNvPicPr>
          <p:nvPr/>
        </p:nvPicPr>
        <p:blipFill>
          <a:blip r:embed="rId2"/>
          <a:stretch>
            <a:fillRect/>
          </a:stretch>
        </p:blipFill>
        <p:spPr>
          <a:xfrm>
            <a:off x="655285" y="321734"/>
            <a:ext cx="5030597" cy="2905170"/>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F12D28FB-62A8-3748-1182-CC256B18BD11}"/>
              </a:ext>
            </a:extLst>
          </p:cNvPr>
          <p:cNvPicPr>
            <a:picLocks noChangeAspect="1"/>
          </p:cNvPicPr>
          <p:nvPr/>
        </p:nvPicPr>
        <p:blipFill>
          <a:blip r:embed="rId3"/>
          <a:stretch>
            <a:fillRect/>
          </a:stretch>
        </p:blipFill>
        <p:spPr>
          <a:xfrm>
            <a:off x="457201" y="3722519"/>
            <a:ext cx="5426764" cy="2577713"/>
          </a:xfrm>
          <a:prstGeom prst="rect">
            <a:avLst/>
          </a:prstGeom>
        </p:spPr>
      </p:pic>
      <p:sp>
        <p:nvSpPr>
          <p:cNvPr id="14" name="Rectangle 13">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logos&#10;&#10;Description automatically generated">
            <a:extLst>
              <a:ext uri="{FF2B5EF4-FFF2-40B4-BE49-F238E27FC236}">
                <a16:creationId xmlns:a16="http://schemas.microsoft.com/office/drawing/2014/main" id="{FE3DDBFB-8D39-C5B6-A8E7-582B057F2CD9}"/>
              </a:ext>
            </a:extLst>
          </p:cNvPr>
          <p:cNvPicPr>
            <a:picLocks noChangeAspect="1"/>
          </p:cNvPicPr>
          <p:nvPr/>
        </p:nvPicPr>
        <p:blipFill>
          <a:blip r:embed="rId4"/>
          <a:stretch>
            <a:fillRect/>
          </a:stretch>
        </p:blipFill>
        <p:spPr>
          <a:xfrm>
            <a:off x="6308034" y="975702"/>
            <a:ext cx="5426764" cy="4761985"/>
          </a:xfrm>
          <a:prstGeom prst="rect">
            <a:avLst/>
          </a:prstGeom>
        </p:spPr>
      </p:pic>
    </p:spTree>
    <p:extLst>
      <p:ext uri="{BB962C8B-B14F-4D97-AF65-F5344CB8AC3E}">
        <p14:creationId xmlns:p14="http://schemas.microsoft.com/office/powerpoint/2010/main" val="1900178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5C459108-5380-4CC4-AA62-B3EF0B2847A4}"/>
              </a:ext>
            </a:extLst>
          </p:cNvPr>
          <p:cNvPicPr>
            <a:picLocks noChangeAspect="1"/>
          </p:cNvPicPr>
          <p:nvPr/>
        </p:nvPicPr>
        <p:blipFill>
          <a:blip r:embed="rId2"/>
          <a:stretch>
            <a:fillRect/>
          </a:stretch>
        </p:blipFill>
        <p:spPr>
          <a:xfrm>
            <a:off x="6455660" y="1136461"/>
            <a:ext cx="4615858" cy="2561801"/>
          </a:xfrm>
          <a:prstGeom prst="rect">
            <a:avLst/>
          </a:prstGeom>
        </p:spPr>
      </p:pic>
      <p:pic>
        <p:nvPicPr>
          <p:cNvPr id="5" name="Immagine 4">
            <a:extLst>
              <a:ext uri="{FF2B5EF4-FFF2-40B4-BE49-F238E27FC236}">
                <a16:creationId xmlns:a16="http://schemas.microsoft.com/office/drawing/2014/main" id="{04600EF7-4B97-49A4-B34B-5D972454632B}"/>
              </a:ext>
            </a:extLst>
          </p:cNvPr>
          <p:cNvPicPr>
            <a:picLocks noChangeAspect="1"/>
          </p:cNvPicPr>
          <p:nvPr/>
        </p:nvPicPr>
        <p:blipFill>
          <a:blip r:embed="rId3"/>
          <a:stretch>
            <a:fillRect/>
          </a:stretch>
        </p:blipFill>
        <p:spPr>
          <a:xfrm>
            <a:off x="1120477" y="1149184"/>
            <a:ext cx="4785362" cy="1818436"/>
          </a:xfrm>
          <a:prstGeom prst="rect">
            <a:avLst/>
          </a:prstGeom>
        </p:spPr>
      </p:pic>
      <p:pic>
        <p:nvPicPr>
          <p:cNvPr id="7" name="Immagine 6">
            <a:extLst>
              <a:ext uri="{FF2B5EF4-FFF2-40B4-BE49-F238E27FC236}">
                <a16:creationId xmlns:a16="http://schemas.microsoft.com/office/drawing/2014/main" id="{83AB6F5C-BC35-454E-9CCF-6865048DE825}"/>
              </a:ext>
            </a:extLst>
          </p:cNvPr>
          <p:cNvPicPr>
            <a:picLocks noChangeAspect="1"/>
          </p:cNvPicPr>
          <p:nvPr/>
        </p:nvPicPr>
        <p:blipFill rotWithShape="1">
          <a:blip r:embed="rId4"/>
          <a:srcRect b="68884"/>
          <a:stretch/>
        </p:blipFill>
        <p:spPr>
          <a:xfrm>
            <a:off x="1133916" y="4348270"/>
            <a:ext cx="4785362" cy="1325240"/>
          </a:xfrm>
          <a:prstGeom prst="rect">
            <a:avLst/>
          </a:prstGeom>
        </p:spPr>
      </p:pic>
      <p:sp>
        <p:nvSpPr>
          <p:cNvPr id="10" name="Rettangolo 9">
            <a:extLst>
              <a:ext uri="{FF2B5EF4-FFF2-40B4-BE49-F238E27FC236}">
                <a16:creationId xmlns:a16="http://schemas.microsoft.com/office/drawing/2014/main" id="{5E9600BA-10E3-4331-B30B-6297830DCE96}"/>
              </a:ext>
            </a:extLst>
          </p:cNvPr>
          <p:cNvSpPr/>
          <p:nvPr/>
        </p:nvSpPr>
        <p:spPr>
          <a:xfrm>
            <a:off x="1315902" y="5149814"/>
            <a:ext cx="4216647" cy="5236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a:extLst>
              <a:ext uri="{FF2B5EF4-FFF2-40B4-BE49-F238E27FC236}">
                <a16:creationId xmlns:a16="http://schemas.microsoft.com/office/drawing/2014/main" id="{1543ADD6-74CD-477C-96B8-4C611055C7F8}"/>
              </a:ext>
            </a:extLst>
          </p:cNvPr>
          <p:cNvPicPr>
            <a:picLocks noChangeAspect="1"/>
          </p:cNvPicPr>
          <p:nvPr/>
        </p:nvPicPr>
        <p:blipFill>
          <a:blip r:embed="rId5"/>
          <a:stretch>
            <a:fillRect/>
          </a:stretch>
        </p:blipFill>
        <p:spPr>
          <a:xfrm>
            <a:off x="6469099" y="4302692"/>
            <a:ext cx="4355982" cy="1416396"/>
          </a:xfrm>
          <a:prstGeom prst="rect">
            <a:avLst/>
          </a:prstGeom>
        </p:spPr>
      </p:pic>
      <p:cxnSp>
        <p:nvCxnSpPr>
          <p:cNvPr id="11" name="Connettore diritto 10">
            <a:extLst>
              <a:ext uri="{FF2B5EF4-FFF2-40B4-BE49-F238E27FC236}">
                <a16:creationId xmlns:a16="http://schemas.microsoft.com/office/drawing/2014/main" id="{49450651-2F1D-4D1B-94F3-40D1B83197B4}"/>
              </a:ext>
            </a:extLst>
          </p:cNvPr>
          <p:cNvCxnSpPr>
            <a:cxnSpLocks/>
          </p:cNvCxnSpPr>
          <p:nvPr/>
        </p:nvCxnSpPr>
        <p:spPr>
          <a:xfrm>
            <a:off x="6620459" y="4517854"/>
            <a:ext cx="18357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ttore diritto 11">
            <a:extLst>
              <a:ext uri="{FF2B5EF4-FFF2-40B4-BE49-F238E27FC236}">
                <a16:creationId xmlns:a16="http://schemas.microsoft.com/office/drawing/2014/main" id="{DFEB4D04-EF3E-42D9-AEB5-CD0F55598453}"/>
              </a:ext>
            </a:extLst>
          </p:cNvPr>
          <p:cNvCxnSpPr>
            <a:cxnSpLocks/>
          </p:cNvCxnSpPr>
          <p:nvPr/>
        </p:nvCxnSpPr>
        <p:spPr>
          <a:xfrm>
            <a:off x="6620459" y="5149814"/>
            <a:ext cx="18357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ttangolo 12">
            <a:extLst>
              <a:ext uri="{FF2B5EF4-FFF2-40B4-BE49-F238E27FC236}">
                <a16:creationId xmlns:a16="http://schemas.microsoft.com/office/drawing/2014/main" id="{8754C1C9-FFE0-4D42-830C-19F1DFCF6FB1}"/>
              </a:ext>
            </a:extLst>
          </p:cNvPr>
          <p:cNvSpPr/>
          <p:nvPr/>
        </p:nvSpPr>
        <p:spPr>
          <a:xfrm>
            <a:off x="7073844" y="1132765"/>
            <a:ext cx="2764806" cy="4026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2489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4E9F00C6-CC1A-41DC-9297-07AF3FA29458}"/>
              </a:ext>
            </a:extLst>
          </p:cNvPr>
          <p:cNvSpPr/>
          <p:nvPr/>
        </p:nvSpPr>
        <p:spPr>
          <a:xfrm>
            <a:off x="717176" y="2887682"/>
            <a:ext cx="10757647" cy="3970318"/>
          </a:xfrm>
          <a:prstGeom prst="rect">
            <a:avLst/>
          </a:prstGeom>
        </p:spPr>
        <p:txBody>
          <a:bodyPr wrap="square">
            <a:spAutoFit/>
          </a:bodyPr>
          <a:lstStyle/>
          <a:p>
            <a:pPr marL="285750" indent="-285750">
              <a:buFont typeface="Wingdings" panose="05000000000000000000" pitchFamily="2" charset="2"/>
              <a:buChar char="Ø"/>
            </a:pPr>
            <a:r>
              <a:rPr lang="en-US" i="1" dirty="0"/>
              <a:t>A 1978 NIH consensus conference on surgery for obesity considered primarily intestinal (jejunoileal) bypass</a:t>
            </a:r>
          </a:p>
          <a:p>
            <a:pPr marL="285750" indent="-285750">
              <a:buFont typeface="Wingdings" panose="05000000000000000000" pitchFamily="2" charset="2"/>
              <a:buChar char="Ø"/>
            </a:pPr>
            <a:endParaRPr lang="en-US" i="1" dirty="0"/>
          </a:p>
          <a:p>
            <a:r>
              <a:rPr lang="en-US" i="1" dirty="0"/>
              <a:t> </a:t>
            </a:r>
          </a:p>
          <a:p>
            <a:pPr marL="285750" indent="-285750">
              <a:buFont typeface="Wingdings" panose="05000000000000000000" pitchFamily="2" charset="2"/>
              <a:buChar char="Ø"/>
            </a:pPr>
            <a:r>
              <a:rPr lang="en-US" i="1" dirty="0"/>
              <a:t>The 1978 conference highlighted the undesirable side effects of this operation, and its use has all but disappeared</a:t>
            </a:r>
          </a:p>
          <a:p>
            <a:pPr marL="285750" indent="-285750">
              <a:buFont typeface="Wingdings" panose="05000000000000000000" pitchFamily="2" charset="2"/>
              <a:buChar char="Ø"/>
            </a:pPr>
            <a:endParaRPr lang="en-US" i="1" dirty="0"/>
          </a:p>
          <a:p>
            <a:pPr marL="285750" indent="-285750">
              <a:buFont typeface="Wingdings" panose="05000000000000000000" pitchFamily="2" charset="2"/>
              <a:buChar char="Ø"/>
            </a:pPr>
            <a:endParaRPr lang="en-US" i="1" dirty="0"/>
          </a:p>
          <a:p>
            <a:pPr marL="285750" indent="-285750">
              <a:buFont typeface="Wingdings" panose="05000000000000000000" pitchFamily="2" charset="2"/>
              <a:buChar char="Ø"/>
            </a:pPr>
            <a:r>
              <a:rPr lang="en-US" i="1" dirty="0"/>
              <a:t>In a 1985 National Institutes of Health (NIH) consensus conference, the health implications of obesity were established (hypertension, dyslipidemia, diabetes mellitus, gallbladder disease, increased prevalence and mortality ratios of selected types of cancer, and socioeconomic and psychosocial impairment)</a:t>
            </a:r>
          </a:p>
          <a:p>
            <a:endParaRPr lang="en-US" dirty="0"/>
          </a:p>
          <a:p>
            <a:endParaRPr lang="en-US" dirty="0"/>
          </a:p>
        </p:txBody>
      </p:sp>
      <p:pic>
        <p:nvPicPr>
          <p:cNvPr id="5" name="Immagine 4">
            <a:extLst>
              <a:ext uri="{FF2B5EF4-FFF2-40B4-BE49-F238E27FC236}">
                <a16:creationId xmlns:a16="http://schemas.microsoft.com/office/drawing/2014/main" id="{D4951358-9608-4AEB-AB1A-2ABBE7C295BF}"/>
              </a:ext>
            </a:extLst>
          </p:cNvPr>
          <p:cNvPicPr>
            <a:picLocks noChangeAspect="1"/>
          </p:cNvPicPr>
          <p:nvPr/>
        </p:nvPicPr>
        <p:blipFill>
          <a:blip r:embed="rId2"/>
          <a:stretch>
            <a:fillRect/>
          </a:stretch>
        </p:blipFill>
        <p:spPr>
          <a:xfrm>
            <a:off x="4290631" y="231128"/>
            <a:ext cx="3610738" cy="2404794"/>
          </a:xfrm>
          <a:prstGeom prst="rect">
            <a:avLst/>
          </a:prstGeom>
          <a:ln>
            <a:noFill/>
          </a:ln>
          <a:effectLst>
            <a:softEdge rad="112500"/>
          </a:effectLst>
        </p:spPr>
      </p:pic>
    </p:spTree>
    <p:extLst>
      <p:ext uri="{BB962C8B-B14F-4D97-AF65-F5344CB8AC3E}">
        <p14:creationId xmlns:p14="http://schemas.microsoft.com/office/powerpoint/2010/main" val="2212259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86E775-6037-507A-0F06-BB0649E5448D}"/>
              </a:ext>
            </a:extLst>
          </p:cNvPr>
          <p:cNvPicPr>
            <a:picLocks noChangeAspect="1"/>
          </p:cNvPicPr>
          <p:nvPr/>
        </p:nvPicPr>
        <p:blipFill>
          <a:blip r:embed="rId2"/>
          <a:stretch>
            <a:fillRect/>
          </a:stretch>
        </p:blipFill>
        <p:spPr>
          <a:xfrm>
            <a:off x="1452562" y="457200"/>
            <a:ext cx="9286875" cy="5943600"/>
          </a:xfrm>
          <a:prstGeom prst="rect">
            <a:avLst/>
          </a:prstGeom>
        </p:spPr>
      </p:pic>
    </p:spTree>
    <p:extLst>
      <p:ext uri="{BB962C8B-B14F-4D97-AF65-F5344CB8AC3E}">
        <p14:creationId xmlns:p14="http://schemas.microsoft.com/office/powerpoint/2010/main" val="2698774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A03CC7-FF8C-2F44-C690-F58F5E03BDB6}"/>
              </a:ext>
            </a:extLst>
          </p:cNvPr>
          <p:cNvSpPr>
            <a:spLocks noGrp="1"/>
          </p:cNvSpPr>
          <p:nvPr>
            <p:ph type="title"/>
          </p:nvPr>
        </p:nvSpPr>
        <p:spPr>
          <a:xfrm>
            <a:off x="1039266" y="530328"/>
            <a:ext cx="5323715" cy="773390"/>
          </a:xfrm>
        </p:spPr>
        <p:txBody>
          <a:bodyPr vert="horz" lIns="91440" tIns="45720" rIns="91440" bIns="45720" rtlCol="0" anchor="b">
            <a:normAutofit/>
          </a:bodyPr>
          <a:lstStyle/>
          <a:p>
            <a:r>
              <a:rPr lang="en-US" sz="4000" b="1" kern="1200" dirty="0">
                <a:solidFill>
                  <a:schemeClr val="tx1"/>
                </a:solidFill>
                <a:latin typeface="+mj-lt"/>
                <a:ea typeface="+mj-ea"/>
                <a:cs typeface="+mj-cs"/>
              </a:rPr>
              <a:t>Methods</a:t>
            </a:r>
          </a:p>
        </p:txBody>
      </p:sp>
      <p:sp>
        <p:nvSpPr>
          <p:cNvPr id="6" name="TextBox 5">
            <a:extLst>
              <a:ext uri="{FF2B5EF4-FFF2-40B4-BE49-F238E27FC236}">
                <a16:creationId xmlns:a16="http://schemas.microsoft.com/office/drawing/2014/main" id="{34B19E8A-128D-977B-7BB4-5FF4178604E8}"/>
              </a:ext>
            </a:extLst>
          </p:cNvPr>
          <p:cNvSpPr txBox="1"/>
          <p:nvPr/>
        </p:nvSpPr>
        <p:spPr>
          <a:xfrm>
            <a:off x="543487" y="1677404"/>
            <a:ext cx="6834906" cy="4650268"/>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endParaRPr lang="en-US" sz="2000" b="1" dirty="0">
              <a:effectLst/>
            </a:endParaRPr>
          </a:p>
          <a:p>
            <a:pPr marL="628650" indent="-342900">
              <a:lnSpc>
                <a:spcPct val="150000"/>
              </a:lnSpc>
              <a:spcAft>
                <a:spcPts val="600"/>
              </a:spcAft>
              <a:buFont typeface="Wingdings" panose="05000000000000000000" pitchFamily="2" charset="2"/>
              <a:buChar char="Ø"/>
            </a:pPr>
            <a:r>
              <a:rPr lang="en-US" sz="2000" b="1" dirty="0">
                <a:effectLst/>
              </a:rPr>
              <a:t>In order to methodologically support the previously published ASMBS/IFSO guidelines, two international teams of writers were created.</a:t>
            </a:r>
          </a:p>
          <a:p>
            <a:pPr marL="628650" indent="-342900">
              <a:lnSpc>
                <a:spcPct val="150000"/>
              </a:lnSpc>
              <a:spcAft>
                <a:spcPts val="600"/>
              </a:spcAft>
              <a:buFont typeface="Wingdings" panose="05000000000000000000" pitchFamily="2" charset="2"/>
              <a:buChar char="Ø"/>
            </a:pPr>
            <a:r>
              <a:rPr lang="en-US" sz="2000" b="1" dirty="0">
                <a:effectLst/>
              </a:rPr>
              <a:t> </a:t>
            </a:r>
          </a:p>
          <a:p>
            <a:pPr marL="628650" indent="-342900">
              <a:lnSpc>
                <a:spcPct val="150000"/>
              </a:lnSpc>
              <a:spcAft>
                <a:spcPts val="600"/>
              </a:spcAft>
              <a:buFont typeface="Wingdings" panose="05000000000000000000" pitchFamily="2" charset="2"/>
              <a:buChar char="Ø"/>
            </a:pPr>
            <a:r>
              <a:rPr lang="en-US" sz="2000" b="1" dirty="0">
                <a:effectLst/>
              </a:rPr>
              <a:t>One team of seven researcher (MDL, GM, AI, GP, ST, SC, AV) performed a systematic search of high-level evidence for different items, according to the PRISMA </a:t>
            </a:r>
          </a:p>
          <a:p>
            <a:pPr indent="-228600">
              <a:lnSpc>
                <a:spcPct val="90000"/>
              </a:lnSpc>
              <a:spcAft>
                <a:spcPts val="600"/>
              </a:spcAft>
              <a:buFont typeface="Arial" panose="020B0604020202020204" pitchFamily="34" charset="0"/>
              <a:buChar char="•"/>
            </a:pPr>
            <a:endParaRPr lang="en-US" sz="2000" dirty="0">
              <a:effectLst/>
            </a:endParaRPr>
          </a:p>
        </p:txBody>
      </p:sp>
      <p:sp>
        <p:nvSpPr>
          <p:cNvPr id="13" name="Rectangle 1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7C84F41E-3214-FA27-1B21-9FFD8FDE3B2B}"/>
              </a:ext>
            </a:extLst>
          </p:cNvPr>
          <p:cNvPicPr>
            <a:picLocks noGrp="1" noChangeAspect="1"/>
          </p:cNvPicPr>
          <p:nvPr>
            <p:ph idx="1"/>
          </p:nvPr>
        </p:nvPicPr>
        <p:blipFill rotWithShape="1">
          <a:blip r:embed="rId2"/>
          <a:srcRect t="7193" r="1" b="181"/>
          <a:stretch/>
        </p:blipFill>
        <p:spPr>
          <a:xfrm>
            <a:off x="7402247" y="909081"/>
            <a:ext cx="3517969" cy="5071731"/>
          </a:xfrm>
          <a:prstGeom prst="rect">
            <a:avLst/>
          </a:prstGeom>
        </p:spPr>
      </p:pic>
    </p:spTree>
    <p:extLst>
      <p:ext uri="{BB962C8B-B14F-4D97-AF65-F5344CB8AC3E}">
        <p14:creationId xmlns:p14="http://schemas.microsoft.com/office/powerpoint/2010/main" val="35701094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0A03CC7-FF8C-2F44-C690-F58F5E03BDB6}"/>
              </a:ext>
            </a:extLst>
          </p:cNvPr>
          <p:cNvSpPr>
            <a:spLocks noGrp="1"/>
          </p:cNvSpPr>
          <p:nvPr>
            <p:ph type="title"/>
          </p:nvPr>
        </p:nvSpPr>
        <p:spPr>
          <a:xfrm>
            <a:off x="1383564" y="348865"/>
            <a:ext cx="9718111" cy="1576446"/>
          </a:xfrm>
        </p:spPr>
        <p:txBody>
          <a:bodyPr vert="horz" lIns="91440" tIns="45720" rIns="91440" bIns="45720" rtlCol="0" anchor="ctr">
            <a:normAutofit/>
          </a:bodyPr>
          <a:lstStyle/>
          <a:p>
            <a:r>
              <a:rPr lang="en-US" sz="4000" b="1" kern="1200">
                <a:solidFill>
                  <a:srgbClr val="FFFFFF"/>
                </a:solidFill>
                <a:latin typeface="+mj-lt"/>
                <a:ea typeface="+mj-ea"/>
                <a:cs typeface="+mj-cs"/>
              </a:rPr>
              <a:t>Methods</a:t>
            </a:r>
          </a:p>
        </p:txBody>
      </p:sp>
      <p:graphicFrame>
        <p:nvGraphicFramePr>
          <p:cNvPr id="8" name="TextBox 5">
            <a:extLst>
              <a:ext uri="{FF2B5EF4-FFF2-40B4-BE49-F238E27FC236}">
                <a16:creationId xmlns:a16="http://schemas.microsoft.com/office/drawing/2014/main" id="{B0065A71-7A27-E5DA-A1BD-43165AF44300}"/>
              </a:ext>
            </a:extLst>
          </p:cNvPr>
          <p:cNvGraphicFramePr/>
          <p:nvPr>
            <p:extLst>
              <p:ext uri="{D42A27DB-BD31-4B8C-83A1-F6EECF244321}">
                <p14:modId xmlns:p14="http://schemas.microsoft.com/office/powerpoint/2010/main" val="1488307523"/>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8933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596F992-698C-48C0-9D89-70DA4CE92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A03CC7-FF8C-2F44-C690-F58F5E03BDB6}"/>
              </a:ext>
            </a:extLst>
          </p:cNvPr>
          <p:cNvSpPr>
            <a:spLocks noGrp="1"/>
          </p:cNvSpPr>
          <p:nvPr>
            <p:ph type="title"/>
          </p:nvPr>
        </p:nvSpPr>
        <p:spPr>
          <a:xfrm>
            <a:off x="914403" y="217718"/>
            <a:ext cx="5181597" cy="1655482"/>
          </a:xfrm>
        </p:spPr>
        <p:txBody>
          <a:bodyPr vert="horz" lIns="91440" tIns="45720" rIns="91440" bIns="45720" rtlCol="0" anchor="b">
            <a:normAutofit/>
          </a:bodyPr>
          <a:lstStyle/>
          <a:p>
            <a:pPr algn="r"/>
            <a:r>
              <a:rPr lang="en-US" sz="4000" b="1" kern="1200" dirty="0">
                <a:solidFill>
                  <a:schemeClr val="tx1"/>
                </a:solidFill>
                <a:latin typeface="+mj-lt"/>
                <a:ea typeface="+mj-ea"/>
                <a:cs typeface="+mj-cs"/>
              </a:rPr>
              <a:t>Methods</a:t>
            </a:r>
          </a:p>
        </p:txBody>
      </p:sp>
      <p:sp>
        <p:nvSpPr>
          <p:cNvPr id="6" name="TextBox 5">
            <a:extLst>
              <a:ext uri="{FF2B5EF4-FFF2-40B4-BE49-F238E27FC236}">
                <a16:creationId xmlns:a16="http://schemas.microsoft.com/office/drawing/2014/main" id="{34B19E8A-128D-977B-7BB4-5FF4178604E8}"/>
              </a:ext>
            </a:extLst>
          </p:cNvPr>
          <p:cNvSpPr txBox="1"/>
          <p:nvPr/>
        </p:nvSpPr>
        <p:spPr>
          <a:xfrm>
            <a:off x="822437" y="2090918"/>
            <a:ext cx="6432326" cy="3562129"/>
          </a:xfrm>
          <a:prstGeom prst="rect">
            <a:avLst/>
          </a:prstGeom>
        </p:spPr>
        <p:txBody>
          <a:bodyPr vert="horz" lIns="91440" tIns="45720" rIns="91440" bIns="45720" rtlCol="0" anchor="t">
            <a:normAutofit/>
          </a:bodyPr>
          <a:lstStyle/>
          <a:p>
            <a:pPr marL="285750" indent="-228600" algn="r">
              <a:lnSpc>
                <a:spcPct val="90000"/>
              </a:lnSpc>
              <a:spcAft>
                <a:spcPts val="600"/>
              </a:spcAft>
              <a:buFont typeface="Arial" panose="020B0604020202020204" pitchFamily="34" charset="0"/>
              <a:buChar char="•"/>
            </a:pPr>
            <a:endParaRPr lang="en-US" sz="1700" b="1" dirty="0">
              <a:effectLst/>
            </a:endParaRPr>
          </a:p>
          <a:p>
            <a:pPr marL="628650" indent="-285750" algn="r">
              <a:lnSpc>
                <a:spcPct val="90000"/>
              </a:lnSpc>
              <a:spcAft>
                <a:spcPts val="600"/>
              </a:spcAft>
              <a:buFont typeface="Wingdings" panose="05000000000000000000" pitchFamily="2" charset="2"/>
              <a:buChar char="Ø"/>
            </a:pPr>
            <a:r>
              <a:rPr lang="en-US" b="1" dirty="0">
                <a:effectLst/>
              </a:rPr>
              <a:t>The second team (MDL, MK, ST) was tasked to resolve any issues that were not answered by the systematic reviews.</a:t>
            </a:r>
          </a:p>
          <a:p>
            <a:pPr marL="628650" indent="-285750" algn="r">
              <a:lnSpc>
                <a:spcPct val="90000"/>
              </a:lnSpc>
              <a:spcAft>
                <a:spcPts val="600"/>
              </a:spcAft>
              <a:buFont typeface="Wingdings" panose="05000000000000000000" pitchFamily="2" charset="2"/>
              <a:buChar char="Ø"/>
            </a:pPr>
            <a:endParaRPr lang="en-US" b="1" dirty="0">
              <a:effectLst/>
            </a:endParaRPr>
          </a:p>
          <a:p>
            <a:pPr marL="628650" indent="-285750" algn="r">
              <a:lnSpc>
                <a:spcPct val="90000"/>
              </a:lnSpc>
              <a:spcAft>
                <a:spcPts val="600"/>
              </a:spcAft>
              <a:buFont typeface="Wingdings" panose="05000000000000000000" pitchFamily="2" charset="2"/>
              <a:buChar char="Ø"/>
            </a:pPr>
            <a:r>
              <a:rPr lang="en-US" b="1" dirty="0">
                <a:effectLst/>
              </a:rPr>
              <a:t> For these situations, a Delphi survey was constructed and consisted of two consecutive rounds.</a:t>
            </a:r>
          </a:p>
          <a:p>
            <a:pPr marL="628650" indent="-285750" algn="r">
              <a:lnSpc>
                <a:spcPct val="90000"/>
              </a:lnSpc>
              <a:spcAft>
                <a:spcPts val="600"/>
              </a:spcAft>
              <a:buFont typeface="Wingdings" panose="05000000000000000000" pitchFamily="2" charset="2"/>
              <a:buChar char="Ø"/>
            </a:pPr>
            <a:endParaRPr lang="en-US" b="1" dirty="0">
              <a:effectLst/>
            </a:endParaRPr>
          </a:p>
          <a:p>
            <a:pPr marL="628650" indent="-285750" algn="r">
              <a:lnSpc>
                <a:spcPct val="90000"/>
              </a:lnSpc>
              <a:spcAft>
                <a:spcPts val="600"/>
              </a:spcAft>
              <a:buFont typeface="Wingdings" panose="05000000000000000000" pitchFamily="2" charset="2"/>
              <a:buChar char="Ø"/>
            </a:pPr>
            <a:endParaRPr lang="en-US" b="1" dirty="0"/>
          </a:p>
          <a:p>
            <a:pPr marL="628650" indent="-285750" algn="r">
              <a:lnSpc>
                <a:spcPct val="90000"/>
              </a:lnSpc>
              <a:spcAft>
                <a:spcPts val="600"/>
              </a:spcAft>
              <a:buFont typeface="Wingdings" panose="05000000000000000000" pitchFamily="2" charset="2"/>
              <a:buChar char="Ø"/>
            </a:pPr>
            <a:r>
              <a:rPr lang="en-US" b="1" dirty="0">
                <a:effectLst/>
              </a:rPr>
              <a:t> </a:t>
            </a:r>
            <a:r>
              <a:rPr lang="en-US" b="1" dirty="0">
                <a:solidFill>
                  <a:srgbClr val="FF0000"/>
                </a:solidFill>
                <a:effectLst/>
              </a:rPr>
              <a:t>Forty-nine</a:t>
            </a:r>
            <a:r>
              <a:rPr lang="en-US" b="1" dirty="0">
                <a:effectLst/>
              </a:rPr>
              <a:t> recognized MBS experts from 18 different countries participated in this Delphi survey</a:t>
            </a:r>
          </a:p>
          <a:p>
            <a:pPr marL="571500" indent="-228600" algn="r">
              <a:lnSpc>
                <a:spcPct val="90000"/>
              </a:lnSpc>
              <a:spcAft>
                <a:spcPts val="600"/>
              </a:spcAft>
              <a:buFont typeface="Arial" panose="020B0604020202020204" pitchFamily="34" charset="0"/>
              <a:buChar char="•"/>
            </a:pPr>
            <a:endParaRPr lang="en-US" sz="1700" b="1" dirty="0">
              <a:effectLst/>
            </a:endParaRPr>
          </a:p>
        </p:txBody>
      </p:sp>
      <p:sp>
        <p:nvSpPr>
          <p:cNvPr id="14" name="Rectangle 13">
            <a:extLst>
              <a:ext uri="{FF2B5EF4-FFF2-40B4-BE49-F238E27FC236}">
                <a16:creationId xmlns:a16="http://schemas.microsoft.com/office/drawing/2014/main" id="{A344AAA5-41F4-4862-97EF-688D31DC7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85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9E1A62C-2AAF-4B3E-8CDB-65E237080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26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a:extLst>
              <a:ext uri="{FF2B5EF4-FFF2-40B4-BE49-F238E27FC236}">
                <a16:creationId xmlns:a16="http://schemas.microsoft.com/office/drawing/2014/main" id="{ED142256-CE18-7837-E2F7-080F6A167BE6}"/>
              </a:ext>
            </a:extLst>
          </p:cNvPr>
          <p:cNvGraphicFramePr>
            <a:graphicFrameLocks noGrp="1"/>
          </p:cNvGraphicFramePr>
          <p:nvPr>
            <p:extLst>
              <p:ext uri="{D42A27DB-BD31-4B8C-83A1-F6EECF244321}">
                <p14:modId xmlns:p14="http://schemas.microsoft.com/office/powerpoint/2010/main" val="1845444717"/>
              </p:ext>
            </p:extLst>
          </p:nvPr>
        </p:nvGraphicFramePr>
        <p:xfrm>
          <a:off x="7835461" y="118251"/>
          <a:ext cx="3867805" cy="6164298"/>
        </p:xfrm>
        <a:graphic>
          <a:graphicData uri="http://schemas.openxmlformats.org/drawingml/2006/table">
            <a:tbl>
              <a:tblPr firstRow="1" firstCol="1" bandRow="1">
                <a:tableStyleId>{5C22544A-7EE6-4342-B048-85BDC9FD1C3A}</a:tableStyleId>
              </a:tblPr>
              <a:tblGrid>
                <a:gridCol w="1616526">
                  <a:extLst>
                    <a:ext uri="{9D8B030D-6E8A-4147-A177-3AD203B41FA5}">
                      <a16:colId xmlns:a16="http://schemas.microsoft.com/office/drawing/2014/main" val="932983087"/>
                    </a:ext>
                  </a:extLst>
                </a:gridCol>
                <a:gridCol w="1191914">
                  <a:extLst>
                    <a:ext uri="{9D8B030D-6E8A-4147-A177-3AD203B41FA5}">
                      <a16:colId xmlns:a16="http://schemas.microsoft.com/office/drawing/2014/main" val="3830423479"/>
                    </a:ext>
                  </a:extLst>
                </a:gridCol>
                <a:gridCol w="1059365">
                  <a:extLst>
                    <a:ext uri="{9D8B030D-6E8A-4147-A177-3AD203B41FA5}">
                      <a16:colId xmlns:a16="http://schemas.microsoft.com/office/drawing/2014/main" val="2002205330"/>
                    </a:ext>
                  </a:extLst>
                </a:gridCol>
              </a:tblGrid>
              <a:tr h="125802">
                <a:tc>
                  <a:txBody>
                    <a:bodyPr/>
                    <a:lstStyle/>
                    <a:p>
                      <a:pPr algn="ctr"/>
                      <a:r>
                        <a:rPr lang="en-US" sz="600" kern="100">
                          <a:effectLst/>
                        </a:rPr>
                        <a:t>First Name</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Last Name</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Country</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4208513425"/>
                  </a:ext>
                </a:extLst>
              </a:tr>
              <a:tr h="125802">
                <a:tc>
                  <a:txBody>
                    <a:bodyPr/>
                    <a:lstStyle/>
                    <a:p>
                      <a:pPr algn="ctr"/>
                      <a:r>
                        <a:rPr lang="en-US" sz="600" kern="100">
                          <a:effectLst/>
                        </a:rPr>
                        <a:t>Edo</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Aaarts</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Netherland</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412359717"/>
                  </a:ext>
                </a:extLst>
              </a:tr>
              <a:tr h="125802">
                <a:tc>
                  <a:txBody>
                    <a:bodyPr/>
                    <a:lstStyle/>
                    <a:p>
                      <a:pPr algn="ctr"/>
                      <a:r>
                        <a:rPr lang="en-US" sz="600" kern="100">
                          <a:effectLst/>
                        </a:rPr>
                        <a:t>Ahmad</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Aly</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Australia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2256509538"/>
                  </a:ext>
                </a:extLst>
              </a:tr>
              <a:tr h="125802">
                <a:tc>
                  <a:txBody>
                    <a:bodyPr/>
                    <a:lstStyle/>
                    <a:p>
                      <a:pPr algn="ctr"/>
                      <a:r>
                        <a:rPr lang="en-US" sz="600" kern="100">
                          <a:effectLst/>
                        </a:rPr>
                        <a:t>Ali</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Aminian</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USA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3129970188"/>
                  </a:ext>
                </a:extLst>
              </a:tr>
              <a:tr h="125802">
                <a:tc>
                  <a:txBody>
                    <a:bodyPr/>
                    <a:lstStyle/>
                    <a:p>
                      <a:pPr algn="ctr"/>
                      <a:r>
                        <a:rPr lang="en-US" sz="600" kern="100">
                          <a:effectLst/>
                        </a:rPr>
                        <a:t>Luigi</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Angrisani</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Italy</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793653414"/>
                  </a:ext>
                </a:extLst>
              </a:tr>
              <a:tr h="125802">
                <a:tc>
                  <a:txBody>
                    <a:bodyPr/>
                    <a:lstStyle/>
                    <a:p>
                      <a:pPr algn="ctr"/>
                      <a:r>
                        <a:rPr lang="en-US" sz="600" kern="100">
                          <a:effectLst/>
                        </a:rPr>
                        <a:t>Ahmad Abdallah</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Bashir</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Jordan</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4213300767"/>
                  </a:ext>
                </a:extLst>
              </a:tr>
              <a:tr h="125802">
                <a:tc>
                  <a:txBody>
                    <a:bodyPr/>
                    <a:lstStyle/>
                    <a:p>
                      <a:pPr algn="ctr"/>
                      <a:r>
                        <a:rPr lang="en-US" sz="600" kern="100">
                          <a:effectLst/>
                        </a:rPr>
                        <a:t>Estuardo</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Behrens</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Guatemala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4176216926"/>
                  </a:ext>
                </a:extLst>
              </a:tr>
              <a:tr h="125802">
                <a:tc>
                  <a:txBody>
                    <a:bodyPr/>
                    <a:lstStyle/>
                    <a:p>
                      <a:pPr algn="ctr"/>
                      <a:r>
                        <a:rPr lang="en-US" sz="600" kern="100">
                          <a:effectLst/>
                        </a:rPr>
                        <a:t>Helmuth Thorlakur</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Billy</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USA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3558648374"/>
                  </a:ext>
                </a:extLst>
              </a:tr>
              <a:tr h="125802">
                <a:tc>
                  <a:txBody>
                    <a:bodyPr/>
                    <a:lstStyle/>
                    <a:p>
                      <a:pPr algn="ctr"/>
                      <a:r>
                        <a:rPr lang="en-US" sz="600" kern="100">
                          <a:effectLst/>
                        </a:rPr>
                        <a:t>Sonja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Chiappetta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Italy</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1528823896"/>
                  </a:ext>
                </a:extLst>
              </a:tr>
              <a:tr h="125802">
                <a:tc>
                  <a:txBody>
                    <a:bodyPr/>
                    <a:lstStyle/>
                    <a:p>
                      <a:pPr algn="ctr"/>
                      <a:r>
                        <a:rPr lang="en-US" sz="600" kern="100">
                          <a:effectLst/>
                        </a:rPr>
                        <a:t>Jean Marc</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Chevallier</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France</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1231925057"/>
                  </a:ext>
                </a:extLst>
              </a:tr>
              <a:tr h="125802">
                <a:tc>
                  <a:txBody>
                    <a:bodyPr/>
                    <a:lstStyle/>
                    <a:p>
                      <a:pPr algn="ctr"/>
                      <a:r>
                        <a:rPr lang="en-US" sz="600" kern="100">
                          <a:effectLst/>
                        </a:rPr>
                        <a:t>Ricardo Vitor</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Cohen</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Brazil</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2850883083"/>
                  </a:ext>
                </a:extLst>
              </a:tr>
              <a:tr h="125802">
                <a:tc>
                  <a:txBody>
                    <a:bodyPr/>
                    <a:lstStyle/>
                    <a:p>
                      <a:pPr algn="ctr"/>
                      <a:r>
                        <a:rPr lang="en-US" sz="600" kern="100">
                          <a:effectLst/>
                        </a:rPr>
                        <a:t>Maurizio</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De Luca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Italy</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1681644690"/>
                  </a:ext>
                </a:extLst>
              </a:tr>
              <a:tr h="125802">
                <a:tc>
                  <a:txBody>
                    <a:bodyPr/>
                    <a:lstStyle/>
                    <a:p>
                      <a:pPr algn="ctr"/>
                      <a:r>
                        <a:rPr lang="en-US" sz="600" kern="100">
                          <a:effectLst/>
                        </a:rPr>
                        <a:t>Pierre Y</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Garneau</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Canada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2528195680"/>
                  </a:ext>
                </a:extLst>
              </a:tr>
              <a:tr h="125802">
                <a:tc>
                  <a:txBody>
                    <a:bodyPr/>
                    <a:lstStyle/>
                    <a:p>
                      <a:pPr algn="ctr"/>
                      <a:r>
                        <a:rPr lang="en-US" sz="600" kern="100">
                          <a:effectLst/>
                        </a:rPr>
                        <a:t>Khaled Aly</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Gawdat</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Egypt</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312045190"/>
                  </a:ext>
                </a:extLst>
              </a:tr>
              <a:tr h="125802">
                <a:tc>
                  <a:txBody>
                    <a:bodyPr/>
                    <a:lstStyle/>
                    <a:p>
                      <a:pPr algn="ctr"/>
                      <a:r>
                        <a:rPr lang="en-US" sz="600" kern="100">
                          <a:effectLst/>
                        </a:rPr>
                        <a:t>Ashraf</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Haddad</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Jordan</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2394082297"/>
                  </a:ext>
                </a:extLst>
              </a:tr>
              <a:tr h="125802">
                <a:tc>
                  <a:txBody>
                    <a:bodyPr/>
                    <a:lstStyle/>
                    <a:p>
                      <a:pPr algn="ctr"/>
                      <a:r>
                        <a:rPr lang="en-US" sz="600" kern="100">
                          <a:effectLst/>
                        </a:rPr>
                        <a:t>Jacques M</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Himpens</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Belgium</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544954942"/>
                  </a:ext>
                </a:extLst>
              </a:tr>
              <a:tr h="125802">
                <a:tc>
                  <a:txBody>
                    <a:bodyPr/>
                    <a:lstStyle/>
                    <a:p>
                      <a:pPr algn="ctr"/>
                      <a:r>
                        <a:rPr lang="en-US" sz="600" kern="100">
                          <a:effectLst/>
                        </a:rPr>
                        <a:t>Farah Anwari</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Husain</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USA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2749049987"/>
                  </a:ext>
                </a:extLst>
              </a:tr>
              <a:tr h="125802">
                <a:tc>
                  <a:txBody>
                    <a:bodyPr/>
                    <a:lstStyle/>
                    <a:p>
                      <a:pPr algn="ctr"/>
                      <a:r>
                        <a:rPr lang="en-US" sz="600" kern="100">
                          <a:effectLst/>
                        </a:rPr>
                        <a:t>Angelo</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Iossa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Italy</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1986658517"/>
                  </a:ext>
                </a:extLst>
              </a:tr>
              <a:tr h="125802">
                <a:tc>
                  <a:txBody>
                    <a:bodyPr/>
                    <a:lstStyle/>
                    <a:p>
                      <a:pPr algn="ctr"/>
                      <a:r>
                        <a:rPr lang="en-US" sz="600" kern="100">
                          <a:effectLst/>
                        </a:rPr>
                        <a:t>Mohammad</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Kermansaravi</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Iran</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4002060918"/>
                  </a:ext>
                </a:extLst>
              </a:tr>
              <a:tr h="125802">
                <a:tc>
                  <a:txBody>
                    <a:bodyPr/>
                    <a:lstStyle/>
                    <a:p>
                      <a:pPr algn="ctr"/>
                      <a:r>
                        <a:rPr lang="en-US" sz="600" kern="100">
                          <a:effectLst/>
                        </a:rPr>
                        <a:t>Shanu Nikhil</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Kothari</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USA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2300739261"/>
                  </a:ext>
                </a:extLst>
              </a:tr>
              <a:tr h="125802">
                <a:tc>
                  <a:txBody>
                    <a:bodyPr/>
                    <a:lstStyle/>
                    <a:p>
                      <a:pPr algn="ctr"/>
                      <a:r>
                        <a:rPr lang="en-US" sz="600" kern="100">
                          <a:effectLst/>
                        </a:rPr>
                        <a:t>Lilian</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Kow</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Australia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1061461494"/>
                  </a:ext>
                </a:extLst>
              </a:tr>
              <a:tr h="125802">
                <a:tc>
                  <a:txBody>
                    <a:bodyPr/>
                    <a:lstStyle/>
                    <a:p>
                      <a:pPr algn="ctr"/>
                      <a:r>
                        <a:rPr lang="en-US" sz="600" kern="100">
                          <a:effectLst/>
                        </a:rPr>
                        <a:t>Marina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Kurian</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USA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1324599208"/>
                  </a:ext>
                </a:extLst>
              </a:tr>
              <a:tr h="125802">
                <a:tc>
                  <a:txBody>
                    <a:bodyPr/>
                    <a:lstStyle/>
                    <a:p>
                      <a:pPr algn="ctr"/>
                      <a:r>
                        <a:rPr lang="en-US" sz="600" kern="100">
                          <a:effectLst/>
                        </a:rPr>
                        <a:t>Teresa LeAnn</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LaMasters</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USA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3748939286"/>
                  </a:ext>
                </a:extLst>
              </a:tr>
              <a:tr h="125802">
                <a:tc>
                  <a:txBody>
                    <a:bodyPr/>
                    <a:lstStyle/>
                    <a:p>
                      <a:pPr algn="ctr"/>
                      <a:r>
                        <a:rPr lang="en-US" sz="600" kern="100">
                          <a:effectLst/>
                        </a:rPr>
                        <a:t>Silvia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Leite Faria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Brazil</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3973442265"/>
                  </a:ext>
                </a:extLst>
              </a:tr>
              <a:tr h="125802">
                <a:tc>
                  <a:txBody>
                    <a:bodyPr/>
                    <a:lstStyle/>
                    <a:p>
                      <a:pPr algn="ctr"/>
                      <a:r>
                        <a:rPr lang="en-US" sz="600" kern="100">
                          <a:effectLst/>
                        </a:rPr>
                        <a:t>Ken Wing King</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Loi</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Australia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3890196853"/>
                  </a:ext>
                </a:extLst>
              </a:tr>
              <a:tr h="125802">
                <a:tc>
                  <a:txBody>
                    <a:bodyPr/>
                    <a:lstStyle/>
                    <a:p>
                      <a:pPr algn="ctr"/>
                      <a:r>
                        <a:rPr lang="en-US" sz="600" kern="100">
                          <a:effectLst/>
                        </a:rPr>
                        <a:t>Kamal K</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Mahawar</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UK</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436894267"/>
                  </a:ext>
                </a:extLst>
              </a:tr>
              <a:tr h="125802">
                <a:tc>
                  <a:txBody>
                    <a:bodyPr/>
                    <a:lstStyle/>
                    <a:p>
                      <a:pPr algn="ctr"/>
                      <a:r>
                        <a:rPr lang="en-US" sz="600" kern="100">
                          <a:effectLst/>
                        </a:rPr>
                        <a:t>Corrigan Lee</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McBride</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USA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3137590956"/>
                  </a:ext>
                </a:extLst>
              </a:tr>
              <a:tr h="125802">
                <a:tc>
                  <a:txBody>
                    <a:bodyPr/>
                    <a:lstStyle/>
                    <a:p>
                      <a:pPr algn="ctr"/>
                      <a:r>
                        <a:rPr lang="en-US" sz="600" kern="100">
                          <a:effectLst/>
                        </a:rPr>
                        <a:t>Giovanni</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Merola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Italy</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2035987360"/>
                  </a:ext>
                </a:extLst>
              </a:tr>
              <a:tr h="125802">
                <a:tc>
                  <a:txBody>
                    <a:bodyPr/>
                    <a:lstStyle/>
                    <a:p>
                      <a:pPr algn="ctr"/>
                      <a:r>
                        <a:rPr lang="en-US" sz="600" kern="100">
                          <a:effectLst/>
                        </a:rPr>
                        <a:t>Monali</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Misra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USA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3575850211"/>
                  </a:ext>
                </a:extLst>
              </a:tr>
              <a:tr h="125802">
                <a:tc>
                  <a:txBody>
                    <a:bodyPr/>
                    <a:lstStyle/>
                    <a:p>
                      <a:pPr algn="ctr"/>
                      <a:r>
                        <a:rPr lang="en-US" sz="600" kern="100">
                          <a:effectLst/>
                        </a:rPr>
                        <a:t>Abdelrahman Ali</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Nimeri</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USA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3955860540"/>
                  </a:ext>
                </a:extLst>
              </a:tr>
              <a:tr h="125802">
                <a:tc>
                  <a:txBody>
                    <a:bodyPr/>
                    <a:lstStyle/>
                    <a:p>
                      <a:pPr algn="ctr"/>
                      <a:r>
                        <a:rPr lang="en-US" sz="600" kern="100">
                          <a:effectLst/>
                        </a:rPr>
                        <a:t>Joe</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Northup</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USA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2822894185"/>
                  </a:ext>
                </a:extLst>
              </a:tr>
              <a:tr h="125802">
                <a:tc>
                  <a:txBody>
                    <a:bodyPr/>
                    <a:lstStyle/>
                    <a:p>
                      <a:pPr algn="ctr"/>
                      <a:r>
                        <a:rPr lang="en-US" sz="600" kern="100">
                          <a:effectLst/>
                        </a:rPr>
                        <a:t>Mary</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O’Kane</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UK</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1329603878"/>
                  </a:ext>
                </a:extLst>
              </a:tr>
              <a:tr h="125802">
                <a:tc>
                  <a:txBody>
                    <a:bodyPr/>
                    <a:lstStyle/>
                    <a:p>
                      <a:pPr algn="ctr"/>
                      <a:r>
                        <a:rPr lang="en-US" sz="600" kern="100">
                          <a:effectLst/>
                        </a:rPr>
                        <a:t>Pavlos</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Papasavas</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USA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519563069"/>
                  </a:ext>
                </a:extLst>
              </a:tr>
              <a:tr h="125802">
                <a:tc>
                  <a:txBody>
                    <a:bodyPr/>
                    <a:lstStyle/>
                    <a:p>
                      <a:pPr algn="ctr"/>
                      <a:r>
                        <a:rPr lang="en-US" sz="600" kern="100">
                          <a:effectLst/>
                        </a:rPr>
                        <a:t>Richard M</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Peterson</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USA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2069189241"/>
                  </a:ext>
                </a:extLst>
              </a:tr>
              <a:tr h="125802">
                <a:tc>
                  <a:txBody>
                    <a:bodyPr/>
                    <a:lstStyle/>
                    <a:p>
                      <a:pPr algn="ctr"/>
                      <a:r>
                        <a:rPr lang="en-US" sz="600" kern="100">
                          <a:effectLst/>
                        </a:rPr>
                        <a:t>Giacomo</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Piatto</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Italy</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475184146"/>
                  </a:ext>
                </a:extLst>
              </a:tr>
              <a:tr h="125802">
                <a:tc>
                  <a:txBody>
                    <a:bodyPr/>
                    <a:lstStyle/>
                    <a:p>
                      <a:pPr algn="ctr"/>
                      <a:r>
                        <a:rPr lang="en-US" sz="600" kern="100">
                          <a:effectLst/>
                        </a:rPr>
                        <a:t>Luis</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Poggi</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Peru</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1860701283"/>
                  </a:ext>
                </a:extLst>
              </a:tr>
              <a:tr h="125802">
                <a:tc>
                  <a:txBody>
                    <a:bodyPr/>
                    <a:lstStyle/>
                    <a:p>
                      <a:pPr algn="ctr"/>
                      <a:r>
                        <a:rPr lang="en-US" sz="600" kern="100">
                          <a:effectLst/>
                        </a:rPr>
                        <a:t>Jaime</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Ponce</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USA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2441268167"/>
                  </a:ext>
                </a:extLst>
              </a:tr>
              <a:tr h="125802">
                <a:tc>
                  <a:txBody>
                    <a:bodyPr/>
                    <a:lstStyle/>
                    <a:p>
                      <a:pPr algn="ctr"/>
                      <a:r>
                        <a:rPr lang="en-US" sz="600" kern="100">
                          <a:effectLst/>
                        </a:rPr>
                        <a:t>Gerhard</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Prager</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Austria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1533873732"/>
                  </a:ext>
                </a:extLst>
              </a:tr>
              <a:tr h="125802">
                <a:tc>
                  <a:txBody>
                    <a:bodyPr/>
                    <a:lstStyle/>
                    <a:p>
                      <a:pPr algn="ctr"/>
                      <a:r>
                        <a:rPr lang="en-US" sz="600" kern="100">
                          <a:effectLst/>
                        </a:rPr>
                        <a:t>Janey Sue Andrews</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Pratt</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USA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2933688559"/>
                  </a:ext>
                </a:extLst>
              </a:tr>
              <a:tr h="125802">
                <a:tc>
                  <a:txBody>
                    <a:bodyPr/>
                    <a:lstStyle/>
                    <a:p>
                      <a:pPr algn="ctr"/>
                      <a:r>
                        <a:rPr lang="en-US" sz="600" kern="100">
                          <a:effectLst/>
                        </a:rPr>
                        <a:t>Almino Cardoso</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Ramos</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Brazil</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2760943063"/>
                  </a:ext>
                </a:extLst>
              </a:tr>
              <a:tr h="125802">
                <a:tc>
                  <a:txBody>
                    <a:bodyPr/>
                    <a:lstStyle/>
                    <a:p>
                      <a:pPr algn="ctr"/>
                      <a:r>
                        <a:rPr lang="en-US" sz="600" kern="100">
                          <a:effectLst/>
                        </a:rPr>
                        <a:t>Ann M</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Rogers</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USA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1092062696"/>
                  </a:ext>
                </a:extLst>
              </a:tr>
              <a:tr h="125802">
                <a:tc>
                  <a:txBody>
                    <a:bodyPr/>
                    <a:lstStyle/>
                    <a:p>
                      <a:pPr algn="ctr"/>
                      <a:r>
                        <a:rPr lang="en-US" sz="600" kern="100" dirty="0">
                          <a:effectLst/>
                        </a:rPr>
                        <a:t>Paulina</a:t>
                      </a:r>
                      <a:endParaRPr lang="en-US" sz="600" kern="100" dirty="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Salminen</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Finland</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2967663759"/>
                  </a:ext>
                </a:extLst>
              </a:tr>
              <a:tr h="125802">
                <a:tc>
                  <a:txBody>
                    <a:bodyPr/>
                    <a:lstStyle/>
                    <a:p>
                      <a:pPr algn="ctr"/>
                      <a:r>
                        <a:rPr lang="en-US" sz="600" kern="100">
                          <a:effectLst/>
                        </a:rPr>
                        <a:t>Nathaniel James</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Sann</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USA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808133896"/>
                  </a:ext>
                </a:extLst>
              </a:tr>
              <a:tr h="125802">
                <a:tc>
                  <a:txBody>
                    <a:bodyPr/>
                    <a:lstStyle/>
                    <a:p>
                      <a:pPr algn="ctr"/>
                      <a:r>
                        <a:rPr lang="en-US" sz="600" kern="100">
                          <a:effectLst/>
                        </a:rPr>
                        <a:t>John David</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Scott</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USA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501734918"/>
                  </a:ext>
                </a:extLst>
              </a:tr>
              <a:tr h="125802">
                <a:tc>
                  <a:txBody>
                    <a:bodyPr/>
                    <a:lstStyle/>
                    <a:p>
                      <a:pPr algn="ctr"/>
                      <a:r>
                        <a:rPr lang="en-US" sz="600" kern="100">
                          <a:effectLst/>
                        </a:rPr>
                        <a:t>Scott Alan</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Shikora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USA</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2618959665"/>
                  </a:ext>
                </a:extLst>
              </a:tr>
              <a:tr h="125802">
                <a:tc>
                  <a:txBody>
                    <a:bodyPr/>
                    <a:lstStyle/>
                    <a:p>
                      <a:pPr algn="ctr"/>
                      <a:r>
                        <a:rPr lang="en-US" sz="600" kern="100">
                          <a:effectLst/>
                        </a:rPr>
                        <a:t>Michel</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Suter</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Switzerland</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84406571"/>
                  </a:ext>
                </a:extLst>
              </a:tr>
              <a:tr h="125802">
                <a:tc>
                  <a:txBody>
                    <a:bodyPr/>
                    <a:lstStyle/>
                    <a:p>
                      <a:pPr algn="ctr"/>
                      <a:r>
                        <a:rPr lang="en-US" sz="600" kern="100">
                          <a:effectLst/>
                        </a:rPr>
                        <a:t>Salvatore</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Tolone</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Italy</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2651330594"/>
                  </a:ext>
                </a:extLst>
              </a:tr>
              <a:tr h="125802">
                <a:tc>
                  <a:txBody>
                    <a:bodyPr/>
                    <a:lstStyle/>
                    <a:p>
                      <a:pPr algn="ctr"/>
                      <a:r>
                        <a:rPr lang="en-US" sz="600" kern="100">
                          <a:effectLst/>
                        </a:rPr>
                        <a:t>Antonio</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Vitiello</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Italy</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165382338"/>
                  </a:ext>
                </a:extLst>
              </a:tr>
              <a:tr h="125802">
                <a:tc>
                  <a:txBody>
                    <a:bodyPr/>
                    <a:lstStyle/>
                    <a:p>
                      <a:pPr algn="ctr"/>
                      <a:r>
                        <a:rPr lang="en-US" sz="600" kern="100">
                          <a:effectLst/>
                        </a:rPr>
                        <a:t>Cunchuan</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a:effectLst/>
                        </a:rPr>
                        <a:t>Wang</a:t>
                      </a:r>
                      <a:endParaRPr lang="en-US" sz="600" kern="10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tc>
                  <a:txBody>
                    <a:bodyPr/>
                    <a:lstStyle/>
                    <a:p>
                      <a:pPr algn="ctr"/>
                      <a:r>
                        <a:rPr lang="en-US" sz="600" kern="100" dirty="0">
                          <a:effectLst/>
                        </a:rPr>
                        <a:t>China</a:t>
                      </a:r>
                      <a:endParaRPr lang="en-US" sz="600" kern="100" dirty="0">
                        <a:effectLst/>
                        <a:latin typeface="Calibri" panose="020F0502020204030204" pitchFamily="34" charset="0"/>
                        <a:ea typeface="Calibri" panose="020F0502020204030204" pitchFamily="34" charset="0"/>
                        <a:cs typeface="Arial" panose="020B0604020202020204" pitchFamily="34" charset="0"/>
                      </a:endParaRPr>
                    </a:p>
                  </a:txBody>
                  <a:tcPr marL="10244" marR="10244" marT="0" marB="0"/>
                </a:tc>
                <a:extLst>
                  <a:ext uri="{0D108BD9-81ED-4DB2-BD59-A6C34878D82A}">
                    <a16:rowId xmlns:a16="http://schemas.microsoft.com/office/drawing/2014/main" val="3855409119"/>
                  </a:ext>
                </a:extLst>
              </a:tr>
            </a:tbl>
          </a:graphicData>
        </a:graphic>
      </p:graphicFrame>
    </p:spTree>
    <p:extLst>
      <p:ext uri="{BB962C8B-B14F-4D97-AF65-F5344CB8AC3E}">
        <p14:creationId xmlns:p14="http://schemas.microsoft.com/office/powerpoint/2010/main" val="861798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A03CC7-FF8C-2F44-C690-F58F5E03BDB6}"/>
              </a:ext>
            </a:extLst>
          </p:cNvPr>
          <p:cNvSpPr>
            <a:spLocks noGrp="1"/>
          </p:cNvSpPr>
          <p:nvPr>
            <p:ph type="title"/>
          </p:nvPr>
        </p:nvSpPr>
        <p:spPr>
          <a:xfrm>
            <a:off x="656823" y="962166"/>
            <a:ext cx="3103808" cy="4421876"/>
          </a:xfrm>
        </p:spPr>
        <p:txBody>
          <a:bodyPr vert="horz" lIns="91440" tIns="45720" rIns="91440" bIns="45720" rtlCol="0" anchor="t">
            <a:normAutofit/>
          </a:bodyPr>
          <a:lstStyle/>
          <a:p>
            <a:pPr algn="r"/>
            <a:r>
              <a:rPr lang="en-US" sz="4000" b="1" kern="1200">
                <a:solidFill>
                  <a:schemeClr val="tx1"/>
                </a:solidFill>
                <a:latin typeface="+mj-lt"/>
                <a:ea typeface="+mj-ea"/>
                <a:cs typeface="+mj-cs"/>
              </a:rPr>
              <a:t>Methods</a:t>
            </a:r>
          </a:p>
        </p:txBody>
      </p:sp>
      <p:sp>
        <p:nvSpPr>
          <p:cNvPr id="6" name="TextBox 5">
            <a:extLst>
              <a:ext uri="{FF2B5EF4-FFF2-40B4-BE49-F238E27FC236}">
                <a16:creationId xmlns:a16="http://schemas.microsoft.com/office/drawing/2014/main" id="{34B19E8A-128D-977B-7BB4-5FF4178604E8}"/>
              </a:ext>
            </a:extLst>
          </p:cNvPr>
          <p:cNvSpPr txBox="1"/>
          <p:nvPr/>
        </p:nvSpPr>
        <p:spPr>
          <a:xfrm>
            <a:off x="1229451" y="1886011"/>
            <a:ext cx="9733097" cy="4743174"/>
          </a:xfrm>
          <a:prstGeom prst="rect">
            <a:avLst/>
          </a:prstGeom>
        </p:spPr>
        <p:txBody>
          <a:bodyPr vert="horz" lIns="91440" tIns="45720" rIns="91440" bIns="45720" rtlCol="0" anchor="t">
            <a:normAutofit/>
          </a:bodyPr>
          <a:lstStyle/>
          <a:p>
            <a:pPr marL="400050" indent="-342900">
              <a:lnSpc>
                <a:spcPct val="90000"/>
              </a:lnSpc>
              <a:spcAft>
                <a:spcPts val="600"/>
              </a:spcAft>
              <a:buFont typeface="Wingdings" panose="05000000000000000000" pitchFamily="2" charset="2"/>
              <a:buChar char="Ø"/>
            </a:pPr>
            <a:endParaRPr lang="en-US" sz="2000" b="1" dirty="0">
              <a:effectLst/>
            </a:endParaRPr>
          </a:p>
          <a:p>
            <a:pPr marL="685800" indent="-342900">
              <a:lnSpc>
                <a:spcPct val="90000"/>
              </a:lnSpc>
              <a:spcAft>
                <a:spcPts val="600"/>
              </a:spcAft>
              <a:buFont typeface="Wingdings" panose="05000000000000000000" pitchFamily="2" charset="2"/>
              <a:buChar char="Ø"/>
            </a:pPr>
            <a:endParaRPr lang="en-US" sz="2000" b="1" dirty="0">
              <a:effectLst/>
            </a:endParaRPr>
          </a:p>
          <a:p>
            <a:pPr marL="685800" indent="-342900">
              <a:lnSpc>
                <a:spcPct val="90000"/>
              </a:lnSpc>
              <a:spcAft>
                <a:spcPts val="600"/>
              </a:spcAft>
              <a:buFont typeface="Wingdings" panose="05000000000000000000" pitchFamily="2" charset="2"/>
              <a:buChar char="Ø"/>
            </a:pPr>
            <a:r>
              <a:rPr lang="en-US" sz="2000" b="1" dirty="0">
                <a:effectLst/>
              </a:rPr>
              <a:t>Consensus was reached when the agreement/disagreement rate was equal to or greater than 70%. </a:t>
            </a:r>
          </a:p>
          <a:p>
            <a:pPr marL="400050" indent="-342900">
              <a:lnSpc>
                <a:spcPct val="90000"/>
              </a:lnSpc>
              <a:spcAft>
                <a:spcPts val="600"/>
              </a:spcAft>
              <a:buFont typeface="Wingdings" panose="05000000000000000000" pitchFamily="2" charset="2"/>
              <a:buChar char="Ø"/>
            </a:pPr>
            <a:endParaRPr lang="en-US" sz="2000" b="1" dirty="0">
              <a:effectLst/>
            </a:endParaRPr>
          </a:p>
          <a:p>
            <a:pPr marL="685800" indent="-342900">
              <a:lnSpc>
                <a:spcPct val="90000"/>
              </a:lnSpc>
              <a:spcAft>
                <a:spcPts val="600"/>
              </a:spcAft>
              <a:buFont typeface="Wingdings" panose="05000000000000000000" pitchFamily="2" charset="2"/>
              <a:buChar char="Ø"/>
            </a:pPr>
            <a:r>
              <a:rPr lang="en-US" sz="2000" b="1" dirty="0">
                <a:effectLst/>
              </a:rPr>
              <a:t>An online platform (Survey Monkey) was used. </a:t>
            </a:r>
          </a:p>
          <a:p>
            <a:pPr marL="685800" indent="-342900">
              <a:lnSpc>
                <a:spcPct val="90000"/>
              </a:lnSpc>
              <a:spcAft>
                <a:spcPts val="600"/>
              </a:spcAft>
              <a:buFont typeface="Wingdings" panose="05000000000000000000" pitchFamily="2" charset="2"/>
              <a:buChar char="Ø"/>
            </a:pPr>
            <a:endParaRPr lang="en-US" sz="2000" b="1" dirty="0">
              <a:effectLst/>
            </a:endParaRPr>
          </a:p>
          <a:p>
            <a:pPr marL="685800" indent="-342900">
              <a:lnSpc>
                <a:spcPct val="90000"/>
              </a:lnSpc>
              <a:spcAft>
                <a:spcPts val="600"/>
              </a:spcAft>
              <a:buFont typeface="Wingdings" panose="05000000000000000000" pitchFamily="2" charset="2"/>
              <a:buChar char="Ø"/>
            </a:pPr>
            <a:r>
              <a:rPr lang="en-US" sz="2000" b="1" dirty="0">
                <a:effectLst/>
              </a:rPr>
              <a:t>Seven statements reached consensus in the first round and two statements reached consensus in the second round of voting </a:t>
            </a:r>
            <a:endParaRPr lang="en-US" sz="2000" dirty="0">
              <a:effectLst/>
            </a:endParaRPr>
          </a:p>
        </p:txBody>
      </p:sp>
      <p:sp>
        <p:nvSpPr>
          <p:cNvPr id="13" name="Rectangle 1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100000">
                <a:schemeClr val="accent1">
                  <a:lumMod val="50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76000"/>
                </a:srgbClr>
              </a:gs>
              <a:gs pos="100000">
                <a:schemeClr val="accent1"/>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8668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A03CC7-FF8C-2F44-C690-F58F5E03BDB6}"/>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700" b="1" kern="1200" dirty="0">
                <a:solidFill>
                  <a:srgbClr val="FFFFFF"/>
                </a:solidFill>
                <a:latin typeface="+mj-lt"/>
                <a:ea typeface="+mj-ea"/>
                <a:cs typeface="+mj-cs"/>
              </a:rPr>
              <a:t>Level of evidence and grade recommendation </a:t>
            </a:r>
          </a:p>
        </p:txBody>
      </p:sp>
      <p:graphicFrame>
        <p:nvGraphicFramePr>
          <p:cNvPr id="7" name="Content Placeholder 6">
            <a:extLst>
              <a:ext uri="{FF2B5EF4-FFF2-40B4-BE49-F238E27FC236}">
                <a16:creationId xmlns:a16="http://schemas.microsoft.com/office/drawing/2014/main" id="{A8D8198F-E35A-621C-3136-9D961CCD87C4}"/>
              </a:ext>
            </a:extLst>
          </p:cNvPr>
          <p:cNvGraphicFramePr>
            <a:graphicFrameLocks noGrp="1"/>
          </p:cNvGraphicFramePr>
          <p:nvPr>
            <p:ph idx="1"/>
            <p:extLst>
              <p:ext uri="{D42A27DB-BD31-4B8C-83A1-F6EECF244321}">
                <p14:modId xmlns:p14="http://schemas.microsoft.com/office/powerpoint/2010/main" val="3602953065"/>
              </p:ext>
            </p:extLst>
          </p:nvPr>
        </p:nvGraphicFramePr>
        <p:xfrm>
          <a:off x="1267964" y="1822348"/>
          <a:ext cx="10540407" cy="4773515"/>
        </p:xfrm>
        <a:graphic>
          <a:graphicData uri="http://schemas.openxmlformats.org/drawingml/2006/table">
            <a:tbl>
              <a:tblPr firstRow="1" firstCol="1" bandRow="1">
                <a:solidFill>
                  <a:srgbClr val="F7F7F7"/>
                </a:solidFill>
                <a:tableStyleId>{5C22544A-7EE6-4342-B048-85BDC9FD1C3A}</a:tableStyleId>
              </a:tblPr>
              <a:tblGrid>
                <a:gridCol w="3445639">
                  <a:extLst>
                    <a:ext uri="{9D8B030D-6E8A-4147-A177-3AD203B41FA5}">
                      <a16:colId xmlns:a16="http://schemas.microsoft.com/office/drawing/2014/main" val="41936171"/>
                    </a:ext>
                  </a:extLst>
                </a:gridCol>
                <a:gridCol w="2252921">
                  <a:extLst>
                    <a:ext uri="{9D8B030D-6E8A-4147-A177-3AD203B41FA5}">
                      <a16:colId xmlns:a16="http://schemas.microsoft.com/office/drawing/2014/main" val="324873765"/>
                    </a:ext>
                  </a:extLst>
                </a:gridCol>
                <a:gridCol w="4841847">
                  <a:extLst>
                    <a:ext uri="{9D8B030D-6E8A-4147-A177-3AD203B41FA5}">
                      <a16:colId xmlns:a16="http://schemas.microsoft.com/office/drawing/2014/main" val="2365552700"/>
                    </a:ext>
                  </a:extLst>
                </a:gridCol>
              </a:tblGrid>
              <a:tr h="511774">
                <a:tc>
                  <a:txBody>
                    <a:bodyPr/>
                    <a:lstStyle/>
                    <a:p>
                      <a:pPr algn="ctr">
                        <a:lnSpc>
                          <a:spcPct val="150000"/>
                        </a:lnSpc>
                      </a:pPr>
                      <a:r>
                        <a:rPr lang="en-US" sz="1400" b="1" kern="100" cap="all" spc="60" dirty="0">
                          <a:solidFill>
                            <a:schemeClr val="tx1"/>
                          </a:solidFill>
                          <a:effectLst/>
                        </a:rPr>
                        <a:t>Grade of</a:t>
                      </a:r>
                      <a:br>
                        <a:rPr lang="en-US" sz="1400" b="1" kern="100" cap="all" spc="60" dirty="0">
                          <a:solidFill>
                            <a:schemeClr val="tx1"/>
                          </a:solidFill>
                          <a:effectLst/>
                        </a:rPr>
                      </a:br>
                      <a:r>
                        <a:rPr lang="en-US" sz="1400" b="1" kern="100" cap="all" spc="60" dirty="0">
                          <a:solidFill>
                            <a:schemeClr val="tx1"/>
                          </a:solidFill>
                          <a:effectLst/>
                        </a:rPr>
                        <a:t>Recommendation</a:t>
                      </a:r>
                      <a:endParaRPr lang="en-US" sz="1400" b="1" kern="100" cap="all" spc="6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5807" marR="25807" marT="25807" marB="25807" anchor="ctr">
                    <a:lnL w="12700" cmpd="sng">
                      <a:noFill/>
                    </a:lnL>
                    <a:lnR w="12700" cmpd="sng">
                      <a:noFill/>
                    </a:lnR>
                    <a:lnT w="12700" cmpd="sng">
                      <a:noFill/>
                    </a:lnT>
                    <a:lnB w="38100" cmpd="sng">
                      <a:noFill/>
                    </a:lnB>
                    <a:noFill/>
                  </a:tcPr>
                </a:tc>
                <a:tc>
                  <a:txBody>
                    <a:bodyPr/>
                    <a:lstStyle/>
                    <a:p>
                      <a:pPr algn="ctr">
                        <a:lnSpc>
                          <a:spcPct val="150000"/>
                        </a:lnSpc>
                      </a:pPr>
                      <a:r>
                        <a:rPr lang="en-US" sz="1400" b="1" kern="100" cap="all" spc="60" dirty="0">
                          <a:solidFill>
                            <a:schemeClr val="tx1"/>
                          </a:solidFill>
                          <a:effectLst/>
                        </a:rPr>
                        <a:t>Level of</a:t>
                      </a:r>
                      <a:br>
                        <a:rPr lang="en-US" sz="1400" b="1" kern="100" cap="all" spc="60" dirty="0">
                          <a:solidFill>
                            <a:schemeClr val="tx1"/>
                          </a:solidFill>
                          <a:effectLst/>
                        </a:rPr>
                      </a:br>
                      <a:r>
                        <a:rPr lang="en-US" sz="1400" b="1" kern="100" cap="all" spc="60" dirty="0">
                          <a:solidFill>
                            <a:schemeClr val="tx1"/>
                          </a:solidFill>
                          <a:effectLst/>
                        </a:rPr>
                        <a:t>Evidence</a:t>
                      </a:r>
                      <a:endParaRPr lang="en-US" sz="1400" b="1" kern="100" cap="all" spc="6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5807" marR="25807" marT="25807" marB="25807" anchor="ctr">
                    <a:lnL w="12700" cmpd="sng">
                      <a:noFill/>
                    </a:lnL>
                    <a:lnR w="12700" cmpd="sng">
                      <a:noFill/>
                    </a:lnR>
                    <a:lnT w="12700" cmpd="sng">
                      <a:noFill/>
                    </a:lnT>
                    <a:lnB w="38100" cmpd="sng">
                      <a:noFill/>
                    </a:lnB>
                    <a:noFill/>
                  </a:tcPr>
                </a:tc>
                <a:tc>
                  <a:txBody>
                    <a:bodyPr/>
                    <a:lstStyle/>
                    <a:p>
                      <a:pPr algn="ctr">
                        <a:lnSpc>
                          <a:spcPct val="150000"/>
                        </a:lnSpc>
                      </a:pPr>
                      <a:r>
                        <a:rPr lang="en-US" sz="1400" b="1" kern="100" cap="all" spc="60" dirty="0">
                          <a:solidFill>
                            <a:schemeClr val="tx1"/>
                          </a:solidFill>
                          <a:effectLst/>
                        </a:rPr>
                        <a:t>Type of Study</a:t>
                      </a:r>
                      <a:endParaRPr lang="en-US" sz="1400" b="1" kern="100" cap="all" spc="6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25807" marR="25807" marT="25807" marB="25807" anchor="ctr">
                    <a:lnL w="12700" cmpd="sng">
                      <a:noFill/>
                    </a:lnL>
                    <a:lnR w="12700" cmpd="sng">
                      <a:noFill/>
                    </a:lnR>
                    <a:lnT w="12700" cmpd="sng">
                      <a:noFill/>
                    </a:lnT>
                    <a:lnB w="38100" cmpd="sng">
                      <a:noFill/>
                    </a:lnB>
                    <a:noFill/>
                  </a:tcPr>
                </a:tc>
                <a:extLst>
                  <a:ext uri="{0D108BD9-81ED-4DB2-BD59-A6C34878D82A}">
                    <a16:rowId xmlns:a16="http://schemas.microsoft.com/office/drawing/2014/main" val="2500451355"/>
                  </a:ext>
                </a:extLst>
              </a:tr>
              <a:tr h="532850">
                <a:tc>
                  <a:txBody>
                    <a:bodyPr/>
                    <a:lstStyle/>
                    <a:p>
                      <a:pPr algn="ctr">
                        <a:lnSpc>
                          <a:spcPct val="150000"/>
                        </a:lnSpc>
                      </a:pPr>
                      <a:r>
                        <a:rPr lang="en-US" sz="1800" b="1" kern="100" cap="none" spc="0">
                          <a:solidFill>
                            <a:schemeClr val="tx1"/>
                          </a:solidFill>
                          <a:effectLst/>
                        </a:rPr>
                        <a:t>A</a:t>
                      </a:r>
                      <a:endParaRPr lang="en-US" sz="1800" b="1"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615" marR="51615" marT="25807" marB="25807" anchor="ctr">
                    <a:lnL w="12700" cmpd="sng">
                      <a:noFill/>
                      <a:prstDash val="solid"/>
                    </a:lnL>
                    <a:lnR w="12700" cmpd="sng">
                      <a:noFill/>
                      <a:prstDash val="solid"/>
                    </a:lnR>
                    <a:lnT w="38100" cmpd="sng">
                      <a:noFill/>
                    </a:lnT>
                    <a:lnB w="12700" cmpd="sng">
                      <a:noFill/>
                      <a:prstDash val="solid"/>
                    </a:lnB>
                    <a:solidFill>
                      <a:srgbClr val="F7F7F7"/>
                    </a:solidFill>
                  </a:tcPr>
                </a:tc>
                <a:tc>
                  <a:txBody>
                    <a:bodyPr/>
                    <a:lstStyle/>
                    <a:p>
                      <a:pPr algn="ctr">
                        <a:lnSpc>
                          <a:spcPct val="150000"/>
                        </a:lnSpc>
                      </a:pPr>
                      <a:r>
                        <a:rPr lang="en-US" sz="2300" b="1" kern="100" cap="none" spc="0">
                          <a:solidFill>
                            <a:schemeClr val="tx1"/>
                          </a:solidFill>
                          <a:effectLst/>
                        </a:rPr>
                        <a:t>1a</a:t>
                      </a:r>
                      <a:endParaRPr lang="en-US" sz="2300" b="1"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615" marR="51615" marT="25807" marB="25807" anchor="ctr">
                    <a:lnL w="12700" cmpd="sng">
                      <a:noFill/>
                      <a:prstDash val="solid"/>
                    </a:lnL>
                    <a:lnR w="12700" cmpd="sng">
                      <a:noFill/>
                      <a:prstDash val="solid"/>
                    </a:lnR>
                    <a:lnT w="38100" cmpd="sng">
                      <a:noFill/>
                    </a:lnT>
                    <a:lnB w="12700" cmpd="sng">
                      <a:noFill/>
                      <a:prstDash val="solid"/>
                    </a:lnB>
                    <a:solidFill>
                      <a:srgbClr val="F7F7F7"/>
                    </a:solidFill>
                  </a:tcPr>
                </a:tc>
                <a:tc>
                  <a:txBody>
                    <a:bodyPr/>
                    <a:lstStyle/>
                    <a:p>
                      <a:pPr algn="ctr">
                        <a:lnSpc>
                          <a:spcPct val="150000"/>
                        </a:lnSpc>
                      </a:pPr>
                      <a:r>
                        <a:rPr lang="en-US" sz="1100" b="1" kern="100" cap="none" spc="0" dirty="0">
                          <a:solidFill>
                            <a:schemeClr val="tx1"/>
                          </a:solidFill>
                          <a:effectLst/>
                        </a:rPr>
                        <a:t>Systematic review of [homogeneous] randomized</a:t>
                      </a:r>
                      <a:br>
                        <a:rPr lang="en-US" sz="1100" b="1" kern="100" cap="none" spc="0" dirty="0">
                          <a:solidFill>
                            <a:schemeClr val="tx1"/>
                          </a:solidFill>
                          <a:effectLst/>
                        </a:rPr>
                      </a:br>
                      <a:r>
                        <a:rPr lang="en-US" sz="1100" b="1" kern="100" cap="none" spc="0" dirty="0">
                          <a:solidFill>
                            <a:schemeClr val="tx1"/>
                          </a:solidFill>
                          <a:effectLst/>
                        </a:rPr>
                        <a:t>controlled trials</a:t>
                      </a:r>
                      <a:endParaRPr lang="en-US" sz="1100" b="1" kern="1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615" marR="51615" marT="25807" marB="25807" anchor="ctr">
                    <a:lnL w="12700" cmpd="sng">
                      <a:noFill/>
                      <a:prstDash val="solid"/>
                    </a:lnL>
                    <a:lnR w="12700" cmpd="sng">
                      <a:noFill/>
                      <a:prstDash val="solid"/>
                    </a:lnR>
                    <a:lnT w="38100" cmpd="sng">
                      <a:noFill/>
                    </a:lnT>
                    <a:lnB w="12700" cmpd="sng">
                      <a:noFill/>
                      <a:prstDash val="solid"/>
                    </a:lnB>
                    <a:solidFill>
                      <a:srgbClr val="F7F7F7"/>
                    </a:solidFill>
                  </a:tcPr>
                </a:tc>
                <a:extLst>
                  <a:ext uri="{0D108BD9-81ED-4DB2-BD59-A6C34878D82A}">
                    <a16:rowId xmlns:a16="http://schemas.microsoft.com/office/drawing/2014/main" val="4176561848"/>
                  </a:ext>
                </a:extLst>
              </a:tr>
              <a:tr h="486791">
                <a:tc>
                  <a:txBody>
                    <a:bodyPr/>
                    <a:lstStyle/>
                    <a:p>
                      <a:pPr algn="ctr">
                        <a:lnSpc>
                          <a:spcPct val="150000"/>
                        </a:lnSpc>
                      </a:pPr>
                      <a:r>
                        <a:rPr lang="en-US" sz="1800" b="1" kern="100" cap="none" spc="0">
                          <a:solidFill>
                            <a:schemeClr val="tx1"/>
                          </a:solidFill>
                          <a:effectLst/>
                        </a:rPr>
                        <a:t>A</a:t>
                      </a:r>
                      <a:endParaRPr lang="en-US" sz="1800" b="1"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615" marR="51615" marT="25807" marB="25807"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algn="ctr">
                        <a:lnSpc>
                          <a:spcPct val="150000"/>
                        </a:lnSpc>
                      </a:pPr>
                      <a:r>
                        <a:rPr lang="en-US" sz="2000" b="1" kern="100" cap="none" spc="0">
                          <a:solidFill>
                            <a:schemeClr val="tx1"/>
                          </a:solidFill>
                          <a:effectLst/>
                        </a:rPr>
                        <a:t>1b</a:t>
                      </a:r>
                      <a:endParaRPr lang="en-US" sz="2000" b="1"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615" marR="51615" marT="25807" marB="25807"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algn="ctr">
                        <a:lnSpc>
                          <a:spcPct val="150000"/>
                        </a:lnSpc>
                      </a:pPr>
                      <a:r>
                        <a:rPr lang="en-US" sz="1100" b="1" kern="100" cap="none" spc="0" dirty="0">
                          <a:solidFill>
                            <a:schemeClr val="tx1"/>
                          </a:solidFill>
                          <a:effectLst/>
                        </a:rPr>
                        <a:t>Individual randomized controlled trials [with narrow</a:t>
                      </a:r>
                      <a:br>
                        <a:rPr lang="en-US" sz="1100" b="1" kern="100" cap="none" spc="0" dirty="0">
                          <a:solidFill>
                            <a:schemeClr val="tx1"/>
                          </a:solidFill>
                          <a:effectLst/>
                        </a:rPr>
                      </a:br>
                      <a:r>
                        <a:rPr lang="en-US" sz="1100" b="1" kern="100" cap="none" spc="0" dirty="0">
                          <a:solidFill>
                            <a:schemeClr val="tx1"/>
                          </a:solidFill>
                          <a:effectLst/>
                        </a:rPr>
                        <a:t>confidence intervals]</a:t>
                      </a:r>
                      <a:endParaRPr lang="en-US" sz="1100" b="1" kern="1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615" marR="51615" marT="25807" marB="25807"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extLst>
                  <a:ext uri="{0D108BD9-81ED-4DB2-BD59-A6C34878D82A}">
                    <a16:rowId xmlns:a16="http://schemas.microsoft.com/office/drawing/2014/main" val="131019433"/>
                  </a:ext>
                </a:extLst>
              </a:tr>
              <a:tr h="486791">
                <a:tc>
                  <a:txBody>
                    <a:bodyPr/>
                    <a:lstStyle/>
                    <a:p>
                      <a:pPr algn="ctr">
                        <a:lnSpc>
                          <a:spcPct val="150000"/>
                        </a:lnSpc>
                      </a:pPr>
                      <a:r>
                        <a:rPr lang="en-US" sz="1800" b="1" kern="100" cap="none" spc="0">
                          <a:solidFill>
                            <a:schemeClr val="tx1"/>
                          </a:solidFill>
                          <a:effectLst/>
                        </a:rPr>
                        <a:t>B</a:t>
                      </a:r>
                      <a:endParaRPr lang="en-US" sz="1800" b="1"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615" marR="51615" marT="25807" marB="25807" anchor="ctr">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algn="ctr">
                        <a:lnSpc>
                          <a:spcPct val="150000"/>
                        </a:lnSpc>
                      </a:pPr>
                      <a:r>
                        <a:rPr lang="en-US" sz="2000" b="1" kern="100" cap="none" spc="0">
                          <a:solidFill>
                            <a:schemeClr val="tx1"/>
                          </a:solidFill>
                          <a:effectLst/>
                        </a:rPr>
                        <a:t>2a</a:t>
                      </a:r>
                      <a:endParaRPr lang="en-US" sz="2000" b="1"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615" marR="51615" marT="25807" marB="25807" anchor="ctr">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algn="ctr">
                        <a:lnSpc>
                          <a:spcPct val="150000"/>
                        </a:lnSpc>
                      </a:pPr>
                      <a:r>
                        <a:rPr lang="en-US" sz="1100" b="1" kern="100" cap="none" spc="0" dirty="0">
                          <a:solidFill>
                            <a:schemeClr val="tx1"/>
                          </a:solidFill>
                          <a:effectLst/>
                        </a:rPr>
                        <a:t>Systematic review of [homogeneous] cohort studies</a:t>
                      </a:r>
                      <a:br>
                        <a:rPr lang="en-US" sz="1100" b="1" kern="100" cap="none" spc="0" dirty="0">
                          <a:solidFill>
                            <a:schemeClr val="tx1"/>
                          </a:solidFill>
                          <a:effectLst/>
                        </a:rPr>
                      </a:br>
                      <a:r>
                        <a:rPr lang="en-US" sz="1100" b="1" kern="100" cap="none" spc="0" dirty="0">
                          <a:solidFill>
                            <a:schemeClr val="tx1"/>
                          </a:solidFill>
                          <a:effectLst/>
                        </a:rPr>
                        <a:t>of "exposed" and "unexposed" subjects</a:t>
                      </a:r>
                      <a:endParaRPr lang="en-US" sz="1100" b="1" kern="1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615" marR="51615" marT="25807" marB="25807" anchor="ctr">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3035085865"/>
                  </a:ext>
                </a:extLst>
              </a:tr>
              <a:tr h="486791">
                <a:tc>
                  <a:txBody>
                    <a:bodyPr/>
                    <a:lstStyle/>
                    <a:p>
                      <a:pPr algn="ctr">
                        <a:lnSpc>
                          <a:spcPct val="150000"/>
                        </a:lnSpc>
                      </a:pPr>
                      <a:r>
                        <a:rPr lang="en-US" sz="1800" b="1" kern="100" cap="none" spc="0">
                          <a:solidFill>
                            <a:schemeClr val="tx1"/>
                          </a:solidFill>
                          <a:effectLst/>
                        </a:rPr>
                        <a:t>B</a:t>
                      </a:r>
                      <a:endParaRPr lang="en-US" sz="1800" b="1"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615" marR="51615" marT="25807" marB="25807"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algn="ctr">
                        <a:lnSpc>
                          <a:spcPct val="150000"/>
                        </a:lnSpc>
                      </a:pPr>
                      <a:r>
                        <a:rPr lang="en-US" sz="2000" b="1" kern="100" cap="none" spc="0">
                          <a:solidFill>
                            <a:schemeClr val="tx1"/>
                          </a:solidFill>
                          <a:effectLst/>
                        </a:rPr>
                        <a:t>2b</a:t>
                      </a:r>
                      <a:endParaRPr lang="en-US" sz="2000" b="1"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615" marR="51615" marT="25807" marB="25807"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algn="ctr">
                        <a:lnSpc>
                          <a:spcPct val="150000"/>
                        </a:lnSpc>
                      </a:pPr>
                      <a:r>
                        <a:rPr lang="en-US" sz="1100" b="1" kern="100" cap="none" spc="0" dirty="0">
                          <a:solidFill>
                            <a:schemeClr val="tx1"/>
                          </a:solidFill>
                          <a:effectLst/>
                        </a:rPr>
                        <a:t>Individual cohort study / low-quality randomized</a:t>
                      </a:r>
                      <a:br>
                        <a:rPr lang="en-US" sz="1100" b="1" kern="100" cap="none" spc="0" dirty="0">
                          <a:solidFill>
                            <a:schemeClr val="tx1"/>
                          </a:solidFill>
                          <a:effectLst/>
                        </a:rPr>
                      </a:br>
                      <a:r>
                        <a:rPr lang="en-US" sz="1100" b="1" kern="100" cap="none" spc="0" dirty="0">
                          <a:solidFill>
                            <a:schemeClr val="tx1"/>
                          </a:solidFill>
                          <a:effectLst/>
                        </a:rPr>
                        <a:t>control studies</a:t>
                      </a:r>
                      <a:endParaRPr lang="en-US" sz="1100" b="1" kern="1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615" marR="51615" marT="25807" marB="25807"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extLst>
                  <a:ext uri="{0D108BD9-81ED-4DB2-BD59-A6C34878D82A}">
                    <a16:rowId xmlns:a16="http://schemas.microsoft.com/office/drawing/2014/main" val="1346491277"/>
                  </a:ext>
                </a:extLst>
              </a:tr>
              <a:tr h="486791">
                <a:tc>
                  <a:txBody>
                    <a:bodyPr/>
                    <a:lstStyle/>
                    <a:p>
                      <a:pPr algn="ctr">
                        <a:lnSpc>
                          <a:spcPct val="150000"/>
                        </a:lnSpc>
                      </a:pPr>
                      <a:r>
                        <a:rPr lang="en-US" sz="1800" b="1" kern="100" cap="none" spc="0">
                          <a:solidFill>
                            <a:schemeClr val="tx1"/>
                          </a:solidFill>
                          <a:effectLst/>
                        </a:rPr>
                        <a:t>B</a:t>
                      </a:r>
                      <a:endParaRPr lang="en-US" sz="1800" b="1"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615" marR="51615" marT="25807" marB="25807" anchor="ctr">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algn="ctr">
                        <a:lnSpc>
                          <a:spcPct val="150000"/>
                        </a:lnSpc>
                      </a:pPr>
                      <a:r>
                        <a:rPr lang="en-US" sz="2000" b="1" kern="100" cap="none" spc="0">
                          <a:solidFill>
                            <a:schemeClr val="tx1"/>
                          </a:solidFill>
                          <a:effectLst/>
                        </a:rPr>
                        <a:t>3a</a:t>
                      </a:r>
                      <a:endParaRPr lang="en-US" sz="2000" b="1"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615" marR="51615" marT="25807" marB="25807" anchor="ctr">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algn="ctr">
                        <a:lnSpc>
                          <a:spcPct val="150000"/>
                        </a:lnSpc>
                      </a:pPr>
                      <a:r>
                        <a:rPr lang="en-US" sz="1100" b="1" kern="100" cap="none" spc="0" dirty="0">
                          <a:solidFill>
                            <a:schemeClr val="tx1"/>
                          </a:solidFill>
                          <a:effectLst/>
                        </a:rPr>
                        <a:t>Systematic review of [homogeneous] case-control studies</a:t>
                      </a:r>
                      <a:endParaRPr lang="en-US" sz="1100" b="1" kern="1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615" marR="51615" marT="25807" marB="25807" anchor="ctr">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3010455237"/>
                  </a:ext>
                </a:extLst>
              </a:tr>
              <a:tr h="486791">
                <a:tc>
                  <a:txBody>
                    <a:bodyPr/>
                    <a:lstStyle/>
                    <a:p>
                      <a:pPr algn="ctr">
                        <a:lnSpc>
                          <a:spcPct val="150000"/>
                        </a:lnSpc>
                      </a:pPr>
                      <a:r>
                        <a:rPr lang="en-US" sz="1800" b="1" kern="100" cap="none" spc="0">
                          <a:solidFill>
                            <a:schemeClr val="tx1"/>
                          </a:solidFill>
                          <a:effectLst/>
                        </a:rPr>
                        <a:t>B</a:t>
                      </a:r>
                      <a:endParaRPr lang="en-US" sz="1800" b="1"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615" marR="51615" marT="25807" marB="25807"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algn="ctr">
                        <a:lnSpc>
                          <a:spcPct val="150000"/>
                        </a:lnSpc>
                      </a:pPr>
                      <a:r>
                        <a:rPr lang="en-US" sz="2000" b="1" kern="100" cap="none" spc="0">
                          <a:solidFill>
                            <a:schemeClr val="tx1"/>
                          </a:solidFill>
                          <a:effectLst/>
                        </a:rPr>
                        <a:t>3b</a:t>
                      </a:r>
                      <a:endParaRPr lang="en-US" sz="2000" b="1"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615" marR="51615" marT="25807" marB="25807"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tc>
                  <a:txBody>
                    <a:bodyPr/>
                    <a:lstStyle/>
                    <a:p>
                      <a:pPr algn="ctr">
                        <a:lnSpc>
                          <a:spcPct val="150000"/>
                        </a:lnSpc>
                      </a:pPr>
                      <a:r>
                        <a:rPr lang="en-US" sz="1100" b="1" kern="100" cap="none" spc="0" dirty="0">
                          <a:solidFill>
                            <a:schemeClr val="tx1"/>
                          </a:solidFill>
                          <a:effectLst/>
                        </a:rPr>
                        <a:t>Individual case-control studies</a:t>
                      </a:r>
                      <a:endParaRPr lang="en-US" sz="1100" b="1" kern="1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615" marR="51615" marT="25807" marB="25807" anchor="ctr">
                    <a:lnL w="12700" cmpd="sng">
                      <a:noFill/>
                      <a:prstDash val="solid"/>
                    </a:lnL>
                    <a:lnR w="12700" cmpd="sng">
                      <a:noFill/>
                      <a:prstDash val="solid"/>
                    </a:lnR>
                    <a:lnT w="12700" cmpd="sng">
                      <a:noFill/>
                      <a:prstDash val="solid"/>
                    </a:lnT>
                    <a:lnB w="12700" cmpd="sng">
                      <a:noFill/>
                      <a:prstDash val="solid"/>
                    </a:lnB>
                    <a:solidFill>
                      <a:schemeClr val="bg1">
                        <a:lumMod val="85000"/>
                      </a:schemeClr>
                    </a:solidFill>
                  </a:tcPr>
                </a:tc>
                <a:extLst>
                  <a:ext uri="{0D108BD9-81ED-4DB2-BD59-A6C34878D82A}">
                    <a16:rowId xmlns:a16="http://schemas.microsoft.com/office/drawing/2014/main" val="2284871980"/>
                  </a:ext>
                </a:extLst>
              </a:tr>
              <a:tr h="486791">
                <a:tc>
                  <a:txBody>
                    <a:bodyPr/>
                    <a:lstStyle/>
                    <a:p>
                      <a:pPr algn="ctr">
                        <a:lnSpc>
                          <a:spcPct val="150000"/>
                        </a:lnSpc>
                      </a:pPr>
                      <a:r>
                        <a:rPr lang="en-US" sz="1800" b="1" kern="100" cap="none" spc="0">
                          <a:solidFill>
                            <a:schemeClr val="tx1"/>
                          </a:solidFill>
                          <a:effectLst/>
                        </a:rPr>
                        <a:t>C</a:t>
                      </a:r>
                      <a:endParaRPr lang="en-US" sz="1800" b="1"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615" marR="51615" marT="25807" marB="25807" anchor="ctr">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algn="ctr">
                        <a:lnSpc>
                          <a:spcPct val="150000"/>
                        </a:lnSpc>
                      </a:pPr>
                      <a:r>
                        <a:rPr lang="en-US" sz="2000" b="1" kern="100" cap="none" spc="0">
                          <a:solidFill>
                            <a:schemeClr val="tx1"/>
                          </a:solidFill>
                          <a:effectLst/>
                        </a:rPr>
                        <a:t>4</a:t>
                      </a:r>
                      <a:endParaRPr lang="en-US" sz="2000" b="1"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615" marR="51615" marT="25807" marB="25807" anchor="ctr">
                    <a:lnL w="12700" cmpd="sng">
                      <a:noFill/>
                      <a:prstDash val="solid"/>
                    </a:lnL>
                    <a:lnR w="12700" cmpd="sng">
                      <a:noFill/>
                      <a:prstDash val="solid"/>
                    </a:lnR>
                    <a:lnT w="12700" cmpd="sng">
                      <a:noFill/>
                      <a:prstDash val="solid"/>
                    </a:lnT>
                    <a:lnB w="12700" cmpd="sng">
                      <a:noFill/>
                      <a:prstDash val="solid"/>
                    </a:lnB>
                    <a:solidFill>
                      <a:srgbClr val="F7F7F7"/>
                    </a:solidFill>
                  </a:tcPr>
                </a:tc>
                <a:tc>
                  <a:txBody>
                    <a:bodyPr/>
                    <a:lstStyle/>
                    <a:p>
                      <a:pPr algn="ctr">
                        <a:lnSpc>
                          <a:spcPct val="150000"/>
                        </a:lnSpc>
                      </a:pPr>
                      <a:r>
                        <a:rPr lang="en-US" sz="1100" b="1" kern="100" cap="none" spc="0" dirty="0">
                          <a:solidFill>
                            <a:schemeClr val="tx1"/>
                          </a:solidFill>
                          <a:effectLst/>
                        </a:rPr>
                        <a:t>Case series, low-quality cohort or case-control studies</a:t>
                      </a:r>
                      <a:endParaRPr lang="en-US" sz="1100" b="1" kern="1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615" marR="51615" marT="25807" marB="25807" anchor="ctr">
                    <a:lnL w="12700" cmpd="sng">
                      <a:noFill/>
                      <a:prstDash val="solid"/>
                    </a:lnL>
                    <a:lnR w="12700" cmpd="sng">
                      <a:noFill/>
                      <a:prstDash val="solid"/>
                    </a:lnR>
                    <a:lnT w="12700" cmpd="sng">
                      <a:noFill/>
                      <a:prstDash val="solid"/>
                    </a:lnT>
                    <a:lnB w="12700" cmpd="sng">
                      <a:noFill/>
                      <a:prstDash val="solid"/>
                    </a:lnB>
                    <a:solidFill>
                      <a:srgbClr val="F7F7F7"/>
                    </a:solidFill>
                  </a:tcPr>
                </a:tc>
                <a:extLst>
                  <a:ext uri="{0D108BD9-81ED-4DB2-BD59-A6C34878D82A}">
                    <a16:rowId xmlns:a16="http://schemas.microsoft.com/office/drawing/2014/main" val="3573492104"/>
                  </a:ext>
                </a:extLst>
              </a:tr>
              <a:tr h="358778">
                <a:tc>
                  <a:txBody>
                    <a:bodyPr/>
                    <a:lstStyle/>
                    <a:p>
                      <a:pPr algn="ctr">
                        <a:lnSpc>
                          <a:spcPct val="150000"/>
                        </a:lnSpc>
                      </a:pPr>
                      <a:r>
                        <a:rPr lang="en-US" sz="1800" b="1" kern="100" cap="none" spc="0">
                          <a:solidFill>
                            <a:schemeClr val="tx1"/>
                          </a:solidFill>
                          <a:effectLst/>
                        </a:rPr>
                        <a:t>D</a:t>
                      </a:r>
                      <a:endParaRPr lang="en-US" sz="1800" b="1"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615" marR="51615" marT="25807" marB="25807" anchor="ctr">
                    <a:lnL w="12700" cmpd="sng">
                      <a:noFill/>
                      <a:prstDash val="solid"/>
                    </a:lnL>
                    <a:lnR w="12700" cmpd="sng">
                      <a:noFill/>
                      <a:prstDash val="solid"/>
                    </a:lnR>
                    <a:lnT w="12700" cmpd="sng">
                      <a:noFill/>
                      <a:prstDash val="solid"/>
                    </a:lnT>
                    <a:lnB w="12700" cap="flat" cmpd="sng" algn="ctr">
                      <a:solidFill>
                        <a:schemeClr val="tx1">
                          <a:lumMod val="50000"/>
                          <a:lumOff val="50000"/>
                        </a:schemeClr>
                      </a:solidFill>
                      <a:prstDash val="solid"/>
                    </a:lnB>
                    <a:solidFill>
                      <a:schemeClr val="bg1">
                        <a:lumMod val="85000"/>
                      </a:schemeClr>
                    </a:solidFill>
                  </a:tcPr>
                </a:tc>
                <a:tc>
                  <a:txBody>
                    <a:bodyPr/>
                    <a:lstStyle/>
                    <a:p>
                      <a:pPr algn="ctr">
                        <a:lnSpc>
                          <a:spcPct val="150000"/>
                        </a:lnSpc>
                      </a:pPr>
                      <a:r>
                        <a:rPr lang="en-US" sz="2000" b="1" kern="100" cap="none" spc="0">
                          <a:solidFill>
                            <a:schemeClr val="tx1"/>
                          </a:solidFill>
                          <a:effectLst/>
                        </a:rPr>
                        <a:t>5</a:t>
                      </a:r>
                      <a:endParaRPr lang="en-US" sz="2000" b="1"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615" marR="51615" marT="25807" marB="25807" anchor="ctr">
                    <a:lnL w="12700" cmpd="sng">
                      <a:noFill/>
                      <a:prstDash val="solid"/>
                    </a:lnL>
                    <a:lnR w="12700" cmpd="sng">
                      <a:noFill/>
                      <a:prstDash val="solid"/>
                    </a:lnR>
                    <a:lnT w="12700" cmpd="sng">
                      <a:noFill/>
                      <a:prstDash val="solid"/>
                    </a:lnT>
                    <a:lnB w="12700" cap="flat" cmpd="sng" algn="ctr">
                      <a:solidFill>
                        <a:schemeClr val="tx1">
                          <a:lumMod val="50000"/>
                          <a:lumOff val="50000"/>
                        </a:schemeClr>
                      </a:solidFill>
                      <a:prstDash val="solid"/>
                    </a:lnB>
                    <a:solidFill>
                      <a:schemeClr val="bg1">
                        <a:lumMod val="85000"/>
                      </a:schemeClr>
                    </a:solidFill>
                  </a:tcPr>
                </a:tc>
                <a:tc>
                  <a:txBody>
                    <a:bodyPr/>
                    <a:lstStyle/>
                    <a:p>
                      <a:pPr algn="ctr">
                        <a:lnSpc>
                          <a:spcPct val="150000"/>
                        </a:lnSpc>
                      </a:pPr>
                      <a:r>
                        <a:rPr lang="en-US" sz="1100" b="1" kern="100" cap="none" spc="0" dirty="0">
                          <a:solidFill>
                            <a:schemeClr val="tx1"/>
                          </a:solidFill>
                          <a:effectLst/>
                        </a:rPr>
                        <a:t>Expert opinions based on non-systematic reviews of</a:t>
                      </a:r>
                      <a:br>
                        <a:rPr lang="en-US" sz="1100" b="1" kern="100" cap="none" spc="0" dirty="0">
                          <a:solidFill>
                            <a:schemeClr val="tx1"/>
                          </a:solidFill>
                          <a:effectLst/>
                        </a:rPr>
                      </a:br>
                      <a:r>
                        <a:rPr lang="en-US" sz="1100" b="1" kern="100" cap="none" spc="0" dirty="0">
                          <a:solidFill>
                            <a:schemeClr val="tx1"/>
                          </a:solidFill>
                          <a:effectLst/>
                        </a:rPr>
                        <a:t>results or mechanistic studies</a:t>
                      </a:r>
                      <a:endParaRPr lang="en-US" sz="1100" b="1" kern="1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51615" marR="51615" marT="25807" marB="25807" anchor="ctr">
                    <a:lnL w="12700" cmpd="sng">
                      <a:noFill/>
                      <a:prstDash val="solid"/>
                    </a:lnL>
                    <a:lnR w="12700" cmpd="sng">
                      <a:noFill/>
                      <a:prstDash val="solid"/>
                    </a:lnR>
                    <a:lnT w="12700" cmpd="sng">
                      <a:noFill/>
                      <a:prstDash val="solid"/>
                    </a:lnT>
                    <a:lnB w="12700" cap="flat" cmpd="sng" algn="ctr">
                      <a:solidFill>
                        <a:schemeClr val="tx1">
                          <a:lumMod val="50000"/>
                          <a:lumOff val="50000"/>
                        </a:schemeClr>
                      </a:solidFill>
                      <a:prstDash val="solid"/>
                    </a:lnB>
                    <a:solidFill>
                      <a:schemeClr val="bg1">
                        <a:lumMod val="85000"/>
                      </a:schemeClr>
                    </a:solidFill>
                  </a:tcPr>
                </a:tc>
                <a:extLst>
                  <a:ext uri="{0D108BD9-81ED-4DB2-BD59-A6C34878D82A}">
                    <a16:rowId xmlns:a16="http://schemas.microsoft.com/office/drawing/2014/main" val="937149672"/>
                  </a:ext>
                </a:extLst>
              </a:tr>
            </a:tbl>
          </a:graphicData>
        </a:graphic>
      </p:graphicFrame>
    </p:spTree>
    <p:extLst>
      <p:ext uri="{BB962C8B-B14F-4D97-AF65-F5344CB8AC3E}">
        <p14:creationId xmlns:p14="http://schemas.microsoft.com/office/powerpoint/2010/main" val="1289756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03CC7-FF8C-2F44-C690-F58F5E03BDB6}"/>
              </a:ext>
            </a:extLst>
          </p:cNvPr>
          <p:cNvSpPr>
            <a:spLocks noGrp="1"/>
          </p:cNvSpPr>
          <p:nvPr>
            <p:ph type="title"/>
          </p:nvPr>
        </p:nvSpPr>
        <p:spPr>
          <a:xfrm>
            <a:off x="790273" y="1355969"/>
            <a:ext cx="4784796" cy="1330840"/>
          </a:xfrm>
        </p:spPr>
        <p:txBody>
          <a:bodyPr>
            <a:normAutofit/>
          </a:bodyPr>
          <a:lstStyle/>
          <a:p>
            <a:r>
              <a:rPr lang="it-IT" dirty="0"/>
              <a:t>Methods</a:t>
            </a:r>
            <a:endParaRPr lang="en-US" dirty="0"/>
          </a:p>
        </p:txBody>
      </p:sp>
      <p:sp>
        <p:nvSpPr>
          <p:cNvPr id="5" name="Content Placeholder 4">
            <a:extLst>
              <a:ext uri="{FF2B5EF4-FFF2-40B4-BE49-F238E27FC236}">
                <a16:creationId xmlns:a16="http://schemas.microsoft.com/office/drawing/2014/main" id="{0AE58E09-F64D-7A77-EB91-3BA614D8DE29}"/>
              </a:ext>
            </a:extLst>
          </p:cNvPr>
          <p:cNvSpPr>
            <a:spLocks noGrp="1"/>
          </p:cNvSpPr>
          <p:nvPr>
            <p:ph idx="1"/>
          </p:nvPr>
        </p:nvSpPr>
        <p:spPr>
          <a:xfrm>
            <a:off x="313977" y="2965332"/>
            <a:ext cx="5988979" cy="2283305"/>
          </a:xfrm>
        </p:spPr>
        <p:txBody>
          <a:bodyPr>
            <a:normAutofit/>
          </a:bodyPr>
          <a:lstStyle/>
          <a:p>
            <a:pPr>
              <a:buFont typeface="Wingdings" panose="05000000000000000000" pitchFamily="2" charset="2"/>
              <a:buChar char="Ø"/>
            </a:pPr>
            <a:r>
              <a:rPr lang="en-US" sz="2000" b="1" dirty="0"/>
              <a:t>12 different systematic reviews from the 13 PRISMA were carried out.</a:t>
            </a:r>
          </a:p>
          <a:p>
            <a:pPr>
              <a:buFont typeface="Wingdings" panose="05000000000000000000" pitchFamily="2" charset="2"/>
              <a:buChar char="Ø"/>
            </a:pPr>
            <a:endParaRPr lang="en-US" sz="2000" b="1" dirty="0"/>
          </a:p>
          <a:p>
            <a:pPr>
              <a:buFont typeface="Wingdings" panose="05000000000000000000" pitchFamily="2" charset="2"/>
              <a:buChar char="Ø"/>
            </a:pPr>
            <a:r>
              <a:rPr lang="en-US" sz="2000" b="1" dirty="0"/>
              <a:t> PRISMA on item 2 (BMI  35-40 kg/m2 without obesity-associated medical problems) produced no studies. </a:t>
            </a:r>
          </a:p>
          <a:p>
            <a:pPr marL="0" indent="0">
              <a:buNone/>
            </a:pPr>
            <a:endParaRPr lang="en-US" sz="2000" dirty="0"/>
          </a:p>
        </p:txBody>
      </p:sp>
      <p:graphicFrame>
        <p:nvGraphicFramePr>
          <p:cNvPr id="7" name="Table 6">
            <a:extLst>
              <a:ext uri="{FF2B5EF4-FFF2-40B4-BE49-F238E27FC236}">
                <a16:creationId xmlns:a16="http://schemas.microsoft.com/office/drawing/2014/main" id="{6209FE32-D899-58C4-FE91-73759919B20A}"/>
              </a:ext>
            </a:extLst>
          </p:cNvPr>
          <p:cNvGraphicFramePr>
            <a:graphicFrameLocks noGrp="1"/>
          </p:cNvGraphicFramePr>
          <p:nvPr/>
        </p:nvGraphicFramePr>
        <p:xfrm>
          <a:off x="6616932" y="66239"/>
          <a:ext cx="5029636" cy="6886662"/>
        </p:xfrm>
        <a:graphic>
          <a:graphicData uri="http://schemas.openxmlformats.org/drawingml/2006/table">
            <a:tbl>
              <a:tblPr firstRow="1" firstCol="1" bandRow="1">
                <a:noFill/>
                <a:tableStyleId>{5C22544A-7EE6-4342-B048-85BDC9FD1C3A}</a:tableStyleId>
              </a:tblPr>
              <a:tblGrid>
                <a:gridCol w="1799475">
                  <a:extLst>
                    <a:ext uri="{9D8B030D-6E8A-4147-A177-3AD203B41FA5}">
                      <a16:colId xmlns:a16="http://schemas.microsoft.com/office/drawing/2014/main" val="3711401310"/>
                    </a:ext>
                  </a:extLst>
                </a:gridCol>
                <a:gridCol w="1038020">
                  <a:extLst>
                    <a:ext uri="{9D8B030D-6E8A-4147-A177-3AD203B41FA5}">
                      <a16:colId xmlns:a16="http://schemas.microsoft.com/office/drawing/2014/main" val="1692802412"/>
                    </a:ext>
                  </a:extLst>
                </a:gridCol>
                <a:gridCol w="805307">
                  <a:extLst>
                    <a:ext uri="{9D8B030D-6E8A-4147-A177-3AD203B41FA5}">
                      <a16:colId xmlns:a16="http://schemas.microsoft.com/office/drawing/2014/main" val="1051112464"/>
                    </a:ext>
                  </a:extLst>
                </a:gridCol>
                <a:gridCol w="1386834">
                  <a:extLst>
                    <a:ext uri="{9D8B030D-6E8A-4147-A177-3AD203B41FA5}">
                      <a16:colId xmlns:a16="http://schemas.microsoft.com/office/drawing/2014/main" val="168017660"/>
                    </a:ext>
                  </a:extLst>
                </a:gridCol>
              </a:tblGrid>
              <a:tr h="857590">
                <a:tc>
                  <a:txBody>
                    <a:bodyPr/>
                    <a:lstStyle/>
                    <a:p>
                      <a:pPr algn="ctr"/>
                      <a:r>
                        <a:rPr lang="en-US" sz="1200" b="1" kern="100" cap="none" spc="0" dirty="0">
                          <a:solidFill>
                            <a:schemeClr val="bg1"/>
                          </a:solidFill>
                          <a:effectLst/>
                        </a:rPr>
                        <a:t>Criteria</a:t>
                      </a:r>
                      <a:endParaRPr lang="en-US" sz="1200" b="1" kern="100" cap="none" spc="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58593" marB="58593" anchor="ctr">
                    <a:lnL w="12700" cmpd="sng">
                      <a:noFill/>
                    </a:lnL>
                    <a:lnR w="12700" cmpd="sng">
                      <a:noFill/>
                    </a:lnR>
                    <a:lnT w="19050" cap="flat" cmpd="sng" algn="ctr">
                      <a:noFill/>
                      <a:prstDash val="solid"/>
                    </a:lnT>
                    <a:lnB w="38100" cmpd="sng">
                      <a:noFill/>
                    </a:lnB>
                    <a:solidFill>
                      <a:schemeClr val="tx1"/>
                    </a:solidFill>
                  </a:tcPr>
                </a:tc>
                <a:tc>
                  <a:txBody>
                    <a:bodyPr/>
                    <a:lstStyle/>
                    <a:p>
                      <a:pPr algn="ctr"/>
                      <a:r>
                        <a:rPr lang="en-US" sz="1200" b="1" kern="100" cap="none" spc="0">
                          <a:solidFill>
                            <a:schemeClr val="bg1"/>
                          </a:solidFill>
                          <a:effectLst/>
                        </a:rPr>
                        <a:t>PRISMA and DELPHI</a:t>
                      </a:r>
                      <a:endParaRPr lang="en-US" sz="1200" b="1" kern="1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58593" marB="58593" anchor="ctr">
                    <a:lnL w="12700" cmpd="sng">
                      <a:noFill/>
                    </a:lnL>
                    <a:lnR w="12700" cmpd="sng">
                      <a:noFill/>
                    </a:lnR>
                    <a:lnT w="19050" cap="flat" cmpd="sng" algn="ctr">
                      <a:noFill/>
                      <a:prstDash val="solid"/>
                    </a:lnT>
                    <a:lnB w="38100" cmpd="sng">
                      <a:noFill/>
                    </a:lnB>
                    <a:solidFill>
                      <a:schemeClr val="tx1"/>
                    </a:solidFill>
                  </a:tcPr>
                </a:tc>
                <a:tc>
                  <a:txBody>
                    <a:bodyPr/>
                    <a:lstStyle/>
                    <a:p>
                      <a:pPr algn="ctr"/>
                      <a:r>
                        <a:rPr lang="en-US" sz="1200" b="1" kern="100" cap="none" spc="0">
                          <a:solidFill>
                            <a:schemeClr val="bg1"/>
                          </a:solidFill>
                          <a:effectLst/>
                        </a:rPr>
                        <a:t>Level of Evidence</a:t>
                      </a:r>
                      <a:endParaRPr lang="en-US" sz="1200" b="1" kern="1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58593" marB="58593" anchor="ctr">
                    <a:lnL w="12700" cmpd="sng">
                      <a:noFill/>
                    </a:lnL>
                    <a:lnR w="12700" cmpd="sng">
                      <a:noFill/>
                    </a:lnR>
                    <a:lnT w="19050" cap="flat" cmpd="sng" algn="ctr">
                      <a:noFill/>
                      <a:prstDash val="solid"/>
                    </a:lnT>
                    <a:lnB w="38100" cmpd="sng">
                      <a:noFill/>
                    </a:lnB>
                    <a:solidFill>
                      <a:schemeClr val="tx1"/>
                    </a:solidFill>
                  </a:tcPr>
                </a:tc>
                <a:tc>
                  <a:txBody>
                    <a:bodyPr/>
                    <a:lstStyle/>
                    <a:p>
                      <a:pPr algn="ctr"/>
                      <a:r>
                        <a:rPr lang="en-US" sz="1200" b="1" kern="100" cap="none" spc="0">
                          <a:solidFill>
                            <a:schemeClr val="bg1"/>
                          </a:solidFill>
                          <a:effectLst/>
                        </a:rPr>
                        <a:t>Grade of Recommendation</a:t>
                      </a:r>
                    </a:p>
                    <a:p>
                      <a:pPr algn="ctr"/>
                      <a:r>
                        <a:rPr lang="en-US" sz="1200" b="1" kern="100" cap="none" spc="0">
                          <a:solidFill>
                            <a:schemeClr val="bg1"/>
                          </a:solidFill>
                          <a:effectLst/>
                        </a:rPr>
                        <a:t> </a:t>
                      </a:r>
                      <a:endParaRPr lang="en-US" sz="1200" b="1" kern="100" cap="none" spc="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58593" marB="58593" anchor="ctr">
                    <a:lnL w="12700" cmpd="sng">
                      <a:noFill/>
                    </a:lnL>
                    <a:lnR w="12700" cmpd="sng">
                      <a:noFill/>
                    </a:lnR>
                    <a:lnT w="19050" cap="flat" cmpd="sng" algn="ctr">
                      <a:noFill/>
                      <a:prstDash val="solid"/>
                    </a:lnT>
                    <a:lnB w="38100" cmpd="sng">
                      <a:noFill/>
                    </a:lnB>
                    <a:solidFill>
                      <a:schemeClr val="tx1"/>
                    </a:solidFill>
                  </a:tcPr>
                </a:tc>
                <a:extLst>
                  <a:ext uri="{0D108BD9-81ED-4DB2-BD59-A6C34878D82A}">
                    <a16:rowId xmlns:a16="http://schemas.microsoft.com/office/drawing/2014/main" val="1160973835"/>
                  </a:ext>
                </a:extLst>
              </a:tr>
              <a:tr h="397996">
                <a:tc>
                  <a:txBody>
                    <a:bodyPr/>
                    <a:lstStyle/>
                    <a:p>
                      <a:pPr algn="ctr"/>
                      <a:r>
                        <a:rPr lang="en-US" sz="1100" b="1" kern="100" cap="none" spc="0" dirty="0">
                          <a:solidFill>
                            <a:schemeClr val="tx1"/>
                          </a:solidFill>
                          <a:effectLst/>
                        </a:rPr>
                        <a:t>MBS for BMI 30 - 34.9 kg/m</a:t>
                      </a:r>
                      <a:r>
                        <a:rPr lang="en-US" sz="1100" b="1" kern="100" cap="none" spc="0" baseline="30000" dirty="0">
                          <a:solidFill>
                            <a:schemeClr val="tx1"/>
                          </a:solidFill>
                          <a:effectLst/>
                        </a:rPr>
                        <a:t>2</a:t>
                      </a:r>
                      <a:endParaRPr lang="en-US" sz="1100" b="1" kern="1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algn="ctr"/>
                      <a:r>
                        <a:rPr lang="en-US" sz="1100" kern="100" cap="none" spc="0" dirty="0">
                          <a:solidFill>
                            <a:schemeClr val="tx1"/>
                          </a:solidFill>
                          <a:effectLst/>
                        </a:rPr>
                        <a:t>PRISMA</a:t>
                      </a:r>
                      <a:endParaRPr lang="en-US" sz="1100" kern="1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algn="ctr"/>
                      <a:r>
                        <a:rPr lang="en-US" sz="1100" kern="100" cap="none" spc="0">
                          <a:solidFill>
                            <a:schemeClr val="tx1"/>
                          </a:solidFill>
                          <a:effectLst/>
                        </a:rPr>
                        <a:t>2a</a:t>
                      </a:r>
                      <a:endParaRPr lang="en-US" sz="1100"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38100" cmpd="sng">
                      <a:noFill/>
                    </a:lnT>
                    <a:lnB w="12700" cap="flat" cmpd="sng" algn="ctr">
                      <a:solidFill>
                        <a:schemeClr val="tx1"/>
                      </a:solidFill>
                      <a:prstDash val="solid"/>
                    </a:lnB>
                    <a:noFill/>
                  </a:tcPr>
                </a:tc>
                <a:tc>
                  <a:txBody>
                    <a:bodyPr/>
                    <a:lstStyle/>
                    <a:p>
                      <a:pPr algn="ctr"/>
                      <a:r>
                        <a:rPr lang="en-US" sz="1100" kern="100" cap="none" spc="0">
                          <a:solidFill>
                            <a:schemeClr val="tx1"/>
                          </a:solidFill>
                          <a:effectLst/>
                        </a:rPr>
                        <a:t>B</a:t>
                      </a:r>
                      <a:endParaRPr lang="en-US" sz="1100"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38100" cmpd="sng">
                      <a:noFill/>
                    </a:lnT>
                    <a:lnB w="12700" cap="flat" cmpd="sng" algn="ctr">
                      <a:solidFill>
                        <a:schemeClr val="tx1"/>
                      </a:solidFill>
                      <a:prstDash val="solid"/>
                    </a:lnB>
                    <a:noFill/>
                  </a:tcPr>
                </a:tc>
                <a:extLst>
                  <a:ext uri="{0D108BD9-81ED-4DB2-BD59-A6C34878D82A}">
                    <a16:rowId xmlns:a16="http://schemas.microsoft.com/office/drawing/2014/main" val="4061894932"/>
                  </a:ext>
                </a:extLst>
              </a:tr>
              <a:tr h="906180">
                <a:tc>
                  <a:txBody>
                    <a:bodyPr/>
                    <a:lstStyle/>
                    <a:p>
                      <a:pPr algn="ctr"/>
                      <a:r>
                        <a:rPr lang="en-US" sz="1100" b="1" kern="100" cap="none" spc="0">
                          <a:solidFill>
                            <a:schemeClr val="tx1"/>
                          </a:solidFill>
                          <a:effectLst/>
                        </a:rPr>
                        <a:t>MBS for BMI  35-40 kg/m</a:t>
                      </a:r>
                      <a:r>
                        <a:rPr lang="en-US" sz="1100" b="1" kern="100" cap="none" spc="0" baseline="30000">
                          <a:solidFill>
                            <a:schemeClr val="tx1"/>
                          </a:solidFill>
                          <a:effectLst/>
                        </a:rPr>
                        <a:t>2</a:t>
                      </a:r>
                      <a:endParaRPr lang="en-US" sz="1100" b="1" kern="100" cap="none" spc="0">
                        <a:solidFill>
                          <a:schemeClr val="tx1"/>
                        </a:solidFill>
                        <a:effectLst/>
                      </a:endParaRPr>
                    </a:p>
                    <a:p>
                      <a:pPr algn="ctr"/>
                      <a:r>
                        <a:rPr lang="en-US" sz="1100" b="1" kern="100" cap="none" spc="0">
                          <a:solidFill>
                            <a:schemeClr val="tx1"/>
                          </a:solidFill>
                          <a:effectLst/>
                        </a:rPr>
                        <a:t>without obesity-associated comorbidities</a:t>
                      </a:r>
                      <a:endParaRPr lang="en-US" sz="1100" b="1"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a:r>
                        <a:rPr lang="en-US" sz="1100" kern="100" cap="none" spc="0" dirty="0">
                          <a:solidFill>
                            <a:schemeClr val="tx1"/>
                          </a:solidFill>
                          <a:effectLst/>
                        </a:rPr>
                        <a:t>PRISMA Insufficient data</a:t>
                      </a:r>
                    </a:p>
                    <a:p>
                      <a:pPr algn="ctr"/>
                      <a:r>
                        <a:rPr lang="en-US" sz="1100" kern="100" cap="none" spc="0" dirty="0">
                          <a:solidFill>
                            <a:schemeClr val="tx1"/>
                          </a:solidFill>
                          <a:effectLst/>
                        </a:rPr>
                        <a:t> </a:t>
                      </a:r>
                    </a:p>
                    <a:p>
                      <a:pPr algn="ctr"/>
                      <a:r>
                        <a:rPr lang="en-US" sz="1100" kern="100" cap="none" spc="0" dirty="0">
                          <a:solidFill>
                            <a:schemeClr val="tx1"/>
                          </a:solidFill>
                          <a:effectLst/>
                        </a:rPr>
                        <a:t>DELPHI</a:t>
                      </a:r>
                      <a:endParaRPr lang="en-US" sz="1100" kern="1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a:r>
                        <a:rPr lang="en-US" sz="1100" kern="100" cap="none" spc="0">
                          <a:solidFill>
                            <a:schemeClr val="tx1"/>
                          </a:solidFill>
                          <a:effectLst/>
                        </a:rPr>
                        <a:t>5</a:t>
                      </a:r>
                      <a:endParaRPr lang="en-US" sz="1100"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a:r>
                        <a:rPr lang="en-US" sz="1100" kern="100" cap="none" spc="0">
                          <a:solidFill>
                            <a:schemeClr val="tx1"/>
                          </a:solidFill>
                          <a:effectLst/>
                        </a:rPr>
                        <a:t>D</a:t>
                      </a:r>
                      <a:endParaRPr lang="en-US" sz="1100"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3001490002"/>
                  </a:ext>
                </a:extLst>
              </a:tr>
              <a:tr h="397996">
                <a:tc>
                  <a:txBody>
                    <a:bodyPr/>
                    <a:lstStyle/>
                    <a:p>
                      <a:pPr algn="ctr"/>
                      <a:r>
                        <a:rPr lang="en-US" sz="1100" b="1" kern="100" cap="none" spc="0">
                          <a:solidFill>
                            <a:schemeClr val="tx1"/>
                          </a:solidFill>
                          <a:effectLst/>
                        </a:rPr>
                        <a:t>BMI thresholds in the Asian population</a:t>
                      </a:r>
                      <a:endParaRPr lang="en-US" sz="1100" b="1"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a:r>
                        <a:rPr lang="en-US" sz="1100" kern="100" cap="none" spc="0" dirty="0">
                          <a:solidFill>
                            <a:schemeClr val="tx1"/>
                          </a:solidFill>
                          <a:effectLst/>
                        </a:rPr>
                        <a:t>PRISMA</a:t>
                      </a:r>
                      <a:endParaRPr lang="en-US" sz="1100" kern="1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a:r>
                        <a:rPr lang="en-US" sz="1100" kern="100" cap="none" spc="0">
                          <a:solidFill>
                            <a:schemeClr val="tx1"/>
                          </a:solidFill>
                          <a:effectLst/>
                        </a:rPr>
                        <a:t>2a</a:t>
                      </a:r>
                      <a:endParaRPr lang="en-US" sz="1100"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a:r>
                        <a:rPr lang="en-US" sz="1100" kern="100" cap="none" spc="0">
                          <a:solidFill>
                            <a:schemeClr val="tx1"/>
                          </a:solidFill>
                          <a:effectLst/>
                        </a:rPr>
                        <a:t>B</a:t>
                      </a:r>
                      <a:endParaRPr lang="en-US" sz="1100"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960159266"/>
                  </a:ext>
                </a:extLst>
              </a:tr>
              <a:tr h="397996">
                <a:tc>
                  <a:txBody>
                    <a:bodyPr/>
                    <a:lstStyle/>
                    <a:p>
                      <a:pPr algn="ctr"/>
                      <a:r>
                        <a:rPr lang="en-US" sz="1100" b="1" kern="100" cap="none" spc="0">
                          <a:solidFill>
                            <a:schemeClr val="tx1"/>
                          </a:solidFill>
                          <a:effectLst/>
                        </a:rPr>
                        <a:t>MBS in the lder population</a:t>
                      </a:r>
                      <a:endParaRPr lang="en-US" sz="1100" b="1"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a:r>
                        <a:rPr lang="en-US" sz="1100" kern="100" cap="none" spc="0" dirty="0">
                          <a:solidFill>
                            <a:schemeClr val="tx1"/>
                          </a:solidFill>
                          <a:effectLst/>
                        </a:rPr>
                        <a:t>PRISMA</a:t>
                      </a:r>
                      <a:endParaRPr lang="en-US" sz="1100" kern="1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a:r>
                        <a:rPr lang="en-US" sz="1100" kern="100" cap="none" spc="0" dirty="0">
                          <a:solidFill>
                            <a:schemeClr val="tx1"/>
                          </a:solidFill>
                          <a:effectLst/>
                        </a:rPr>
                        <a:t>2a</a:t>
                      </a:r>
                      <a:endParaRPr lang="en-US" sz="1100" kern="1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a:r>
                        <a:rPr lang="en-US" sz="1100" kern="100" cap="none" spc="0">
                          <a:solidFill>
                            <a:schemeClr val="tx1"/>
                          </a:solidFill>
                          <a:effectLst/>
                        </a:rPr>
                        <a:t>B</a:t>
                      </a:r>
                      <a:endParaRPr lang="en-US" sz="1100"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1341327799"/>
                  </a:ext>
                </a:extLst>
              </a:tr>
              <a:tr h="397996">
                <a:tc>
                  <a:txBody>
                    <a:bodyPr/>
                    <a:lstStyle/>
                    <a:p>
                      <a:pPr algn="ctr"/>
                      <a:r>
                        <a:rPr lang="en-US" sz="1100" b="1" kern="100" cap="none" spc="0">
                          <a:solidFill>
                            <a:schemeClr val="tx1"/>
                          </a:solidFill>
                          <a:effectLst/>
                        </a:rPr>
                        <a:t>MBS for the pediatric and adolescents</a:t>
                      </a:r>
                      <a:endParaRPr lang="en-US" sz="1100" b="1"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a:r>
                        <a:rPr lang="en-US" sz="1100" kern="100" cap="none" spc="0">
                          <a:solidFill>
                            <a:schemeClr val="tx1"/>
                          </a:solidFill>
                          <a:effectLst/>
                        </a:rPr>
                        <a:t>PRISMA</a:t>
                      </a:r>
                      <a:endParaRPr lang="en-US" sz="1100"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a:r>
                        <a:rPr lang="en-US" sz="1100" kern="100" cap="none" spc="0" dirty="0">
                          <a:solidFill>
                            <a:schemeClr val="tx1"/>
                          </a:solidFill>
                          <a:effectLst/>
                        </a:rPr>
                        <a:t>1b</a:t>
                      </a:r>
                      <a:endParaRPr lang="en-US" sz="1100" kern="1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a:r>
                        <a:rPr lang="en-US" sz="1100" kern="100" cap="none" spc="0">
                          <a:solidFill>
                            <a:schemeClr val="tx1"/>
                          </a:solidFill>
                          <a:effectLst/>
                        </a:rPr>
                        <a:t>A</a:t>
                      </a:r>
                      <a:endParaRPr lang="en-US" sz="1100"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1826051041"/>
                  </a:ext>
                </a:extLst>
              </a:tr>
              <a:tr h="906180">
                <a:tc>
                  <a:txBody>
                    <a:bodyPr/>
                    <a:lstStyle/>
                    <a:p>
                      <a:pPr algn="ctr"/>
                      <a:r>
                        <a:rPr lang="en-US" sz="1100" b="1" kern="100" cap="none" spc="0">
                          <a:solidFill>
                            <a:schemeClr val="tx1"/>
                          </a:solidFill>
                          <a:effectLst/>
                        </a:rPr>
                        <a:t>MBS prior to joint Arthroplasty</a:t>
                      </a:r>
                      <a:endParaRPr lang="en-US" sz="1100" b="1"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a:r>
                        <a:rPr lang="en-US" sz="1100" kern="100" cap="none" spc="0">
                          <a:solidFill>
                            <a:schemeClr val="tx1"/>
                          </a:solidFill>
                          <a:effectLst/>
                        </a:rPr>
                        <a:t>PRISMA</a:t>
                      </a:r>
                    </a:p>
                    <a:p>
                      <a:pPr algn="ctr"/>
                      <a:r>
                        <a:rPr lang="en-US" sz="1100" kern="100" cap="none" spc="0">
                          <a:solidFill>
                            <a:schemeClr val="tx1"/>
                          </a:solidFill>
                          <a:effectLst/>
                        </a:rPr>
                        <a:t>Conflicting data</a:t>
                      </a:r>
                    </a:p>
                    <a:p>
                      <a:pPr algn="ctr"/>
                      <a:r>
                        <a:rPr lang="en-US" sz="1100" kern="100" cap="none" spc="0">
                          <a:solidFill>
                            <a:schemeClr val="tx1"/>
                          </a:solidFill>
                          <a:effectLst/>
                        </a:rPr>
                        <a:t> </a:t>
                      </a:r>
                    </a:p>
                    <a:p>
                      <a:pPr algn="ctr"/>
                      <a:r>
                        <a:rPr lang="en-US" sz="1100" kern="100" cap="none" spc="0">
                          <a:solidFill>
                            <a:schemeClr val="tx1"/>
                          </a:solidFill>
                          <a:effectLst/>
                        </a:rPr>
                        <a:t>DELPHI</a:t>
                      </a:r>
                      <a:endParaRPr lang="en-US" sz="1100"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a:r>
                        <a:rPr lang="en-US" sz="1100" kern="100" cap="none" spc="0" dirty="0">
                          <a:solidFill>
                            <a:schemeClr val="tx1"/>
                          </a:solidFill>
                          <a:effectLst/>
                        </a:rPr>
                        <a:t>2b</a:t>
                      </a:r>
                      <a:endParaRPr lang="en-US" sz="1100" kern="1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a:r>
                        <a:rPr lang="en-US" sz="1100" kern="100" cap="none" spc="0" dirty="0">
                          <a:solidFill>
                            <a:schemeClr val="tx1"/>
                          </a:solidFill>
                          <a:effectLst/>
                        </a:rPr>
                        <a:t>B</a:t>
                      </a:r>
                      <a:endParaRPr lang="en-US" sz="1100" kern="1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4059715245"/>
                  </a:ext>
                </a:extLst>
              </a:tr>
              <a:tr h="559137">
                <a:tc>
                  <a:txBody>
                    <a:bodyPr/>
                    <a:lstStyle/>
                    <a:p>
                      <a:pPr algn="ctr"/>
                      <a:r>
                        <a:rPr lang="en-US" sz="1100" b="1" kern="100" cap="none" spc="0">
                          <a:solidFill>
                            <a:schemeClr val="tx1"/>
                          </a:solidFill>
                          <a:effectLst/>
                        </a:rPr>
                        <a:t>MBS and abdominal wall hernia repair</a:t>
                      </a:r>
                      <a:endParaRPr lang="en-US" sz="1100" b="1"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a:r>
                        <a:rPr lang="en-US" sz="1100" kern="100" cap="none" spc="0">
                          <a:solidFill>
                            <a:schemeClr val="tx1"/>
                          </a:solidFill>
                          <a:effectLst/>
                        </a:rPr>
                        <a:t>PRISMA</a:t>
                      </a:r>
                      <a:endParaRPr lang="en-US" sz="1100"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a:r>
                        <a:rPr lang="en-US" sz="1100" kern="100" cap="none" spc="0">
                          <a:solidFill>
                            <a:schemeClr val="tx1"/>
                          </a:solidFill>
                          <a:effectLst/>
                        </a:rPr>
                        <a:t>2b</a:t>
                      </a:r>
                      <a:endParaRPr lang="en-US" sz="1100"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a:r>
                        <a:rPr lang="en-US" sz="1100" kern="100" cap="none" spc="0" dirty="0">
                          <a:solidFill>
                            <a:schemeClr val="tx1"/>
                          </a:solidFill>
                          <a:effectLst/>
                        </a:rPr>
                        <a:t>B</a:t>
                      </a:r>
                      <a:endParaRPr lang="en-US" sz="1100" kern="1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883544081"/>
                  </a:ext>
                </a:extLst>
              </a:tr>
              <a:tr h="397996">
                <a:tc>
                  <a:txBody>
                    <a:bodyPr/>
                    <a:lstStyle/>
                    <a:p>
                      <a:pPr algn="ctr"/>
                      <a:r>
                        <a:rPr lang="en-US" sz="1100" b="1" kern="100" cap="none" spc="0" dirty="0">
                          <a:solidFill>
                            <a:schemeClr val="tx1"/>
                          </a:solidFill>
                          <a:effectLst/>
                        </a:rPr>
                        <a:t>MBS prior to organ transplantation</a:t>
                      </a:r>
                      <a:endParaRPr lang="en-US" sz="1100" b="1" kern="1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a:r>
                        <a:rPr lang="en-US" sz="1100" kern="100" cap="none" spc="0">
                          <a:solidFill>
                            <a:schemeClr val="tx1"/>
                          </a:solidFill>
                          <a:effectLst/>
                        </a:rPr>
                        <a:t>PRISMA</a:t>
                      </a:r>
                      <a:endParaRPr lang="en-US" sz="1100"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a:r>
                        <a:rPr lang="en-US" sz="1100" kern="100" cap="none" spc="0">
                          <a:solidFill>
                            <a:schemeClr val="tx1"/>
                          </a:solidFill>
                          <a:effectLst/>
                        </a:rPr>
                        <a:t>2b</a:t>
                      </a:r>
                      <a:endParaRPr lang="en-US" sz="1100"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a:r>
                        <a:rPr lang="en-US" sz="1100" kern="100" cap="none" spc="0" dirty="0">
                          <a:solidFill>
                            <a:schemeClr val="tx1"/>
                          </a:solidFill>
                          <a:effectLst/>
                        </a:rPr>
                        <a:t>B</a:t>
                      </a:r>
                      <a:endParaRPr lang="en-US" sz="1100" kern="1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532537991"/>
                  </a:ext>
                </a:extLst>
              </a:tr>
              <a:tr h="228601">
                <a:tc>
                  <a:txBody>
                    <a:bodyPr/>
                    <a:lstStyle/>
                    <a:p>
                      <a:pPr algn="ctr"/>
                      <a:r>
                        <a:rPr lang="en-US" sz="1100" b="1" kern="100" cap="none" spc="0" dirty="0">
                          <a:solidFill>
                            <a:schemeClr val="tx1"/>
                          </a:solidFill>
                          <a:effectLst/>
                        </a:rPr>
                        <a:t>MBS for BMI ≥ 60 kg/m</a:t>
                      </a:r>
                      <a:r>
                        <a:rPr lang="en-US" sz="1100" b="1" kern="100" cap="none" spc="0" baseline="30000" dirty="0">
                          <a:solidFill>
                            <a:schemeClr val="tx1"/>
                          </a:solidFill>
                          <a:effectLst/>
                        </a:rPr>
                        <a:t>2</a:t>
                      </a:r>
                      <a:endParaRPr lang="en-US" sz="1100" b="1" kern="1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a:r>
                        <a:rPr lang="en-US" sz="1100" kern="100" cap="none" spc="0">
                          <a:solidFill>
                            <a:schemeClr val="tx1"/>
                          </a:solidFill>
                          <a:effectLst/>
                        </a:rPr>
                        <a:t>PRISMA</a:t>
                      </a:r>
                      <a:endParaRPr lang="en-US" sz="1100"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a:r>
                        <a:rPr lang="en-US" sz="1100" kern="100" cap="none" spc="0">
                          <a:solidFill>
                            <a:schemeClr val="tx1"/>
                          </a:solidFill>
                          <a:effectLst/>
                        </a:rPr>
                        <a:t>2a</a:t>
                      </a:r>
                      <a:endParaRPr lang="en-US" sz="1100"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a:r>
                        <a:rPr lang="en-US" sz="1100" kern="100" cap="none" spc="0" dirty="0">
                          <a:solidFill>
                            <a:schemeClr val="tx1"/>
                          </a:solidFill>
                          <a:effectLst/>
                        </a:rPr>
                        <a:t>B</a:t>
                      </a:r>
                      <a:endParaRPr lang="en-US" sz="1100" kern="1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2590429345"/>
                  </a:ext>
                </a:extLst>
              </a:tr>
              <a:tr h="397996">
                <a:tc>
                  <a:txBody>
                    <a:bodyPr/>
                    <a:lstStyle/>
                    <a:p>
                      <a:pPr algn="ctr"/>
                      <a:r>
                        <a:rPr lang="en-US" sz="1100" b="1" kern="100" cap="none" spc="0">
                          <a:solidFill>
                            <a:schemeClr val="tx1"/>
                          </a:solidFill>
                          <a:effectLst/>
                        </a:rPr>
                        <a:t>MBS in patients with liver cirrhosis</a:t>
                      </a:r>
                      <a:endParaRPr lang="en-US" sz="1100" b="1"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a:r>
                        <a:rPr lang="en-US" sz="1100" kern="100" cap="none" spc="0">
                          <a:solidFill>
                            <a:schemeClr val="tx1"/>
                          </a:solidFill>
                          <a:effectLst/>
                        </a:rPr>
                        <a:t>PRISMA</a:t>
                      </a:r>
                      <a:endParaRPr lang="en-US" sz="1100"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a:r>
                        <a:rPr lang="en-US" sz="1100" kern="100" cap="none" spc="0">
                          <a:solidFill>
                            <a:schemeClr val="tx1"/>
                          </a:solidFill>
                          <a:effectLst/>
                        </a:rPr>
                        <a:t>2b</a:t>
                      </a:r>
                      <a:endParaRPr lang="en-US" sz="1100"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a:r>
                        <a:rPr lang="en-US" sz="1100" kern="100" cap="none" spc="0">
                          <a:solidFill>
                            <a:schemeClr val="tx1"/>
                          </a:solidFill>
                          <a:effectLst/>
                        </a:rPr>
                        <a:t>B</a:t>
                      </a:r>
                      <a:endParaRPr lang="en-US" sz="1100"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512112114"/>
                  </a:ext>
                </a:extLst>
              </a:tr>
              <a:tr h="585489">
                <a:tc>
                  <a:txBody>
                    <a:bodyPr/>
                    <a:lstStyle/>
                    <a:p>
                      <a:pPr algn="ctr"/>
                      <a:r>
                        <a:rPr lang="en-US" sz="1100" b="1" kern="100" cap="none" spc="0">
                          <a:solidFill>
                            <a:schemeClr val="tx1"/>
                          </a:solidFill>
                          <a:effectLst/>
                        </a:rPr>
                        <a:t>MBS in patients with heart failure</a:t>
                      </a:r>
                      <a:endParaRPr lang="en-US" sz="1100" b="1"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a:r>
                        <a:rPr lang="en-US" sz="1100" kern="100" cap="none" spc="0">
                          <a:solidFill>
                            <a:schemeClr val="tx1"/>
                          </a:solidFill>
                          <a:effectLst/>
                        </a:rPr>
                        <a:t>PRISMA</a:t>
                      </a:r>
                      <a:endParaRPr lang="en-US" sz="1100"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a:r>
                        <a:rPr lang="en-US" sz="1100" kern="100" cap="none" spc="0">
                          <a:solidFill>
                            <a:schemeClr val="tx1"/>
                          </a:solidFill>
                          <a:effectLst/>
                        </a:rPr>
                        <a:t>2b</a:t>
                      </a:r>
                      <a:endParaRPr lang="en-US" sz="1100"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mpd="sng">
                      <a:noFill/>
                      <a:prstDash val="solid"/>
                    </a:lnT>
                    <a:lnB w="12700" cap="flat" cmpd="sng" algn="ctr">
                      <a:solidFill>
                        <a:schemeClr val="tx1"/>
                      </a:solidFill>
                      <a:prstDash val="solid"/>
                    </a:lnB>
                    <a:noFill/>
                  </a:tcPr>
                </a:tc>
                <a:tc>
                  <a:txBody>
                    <a:bodyPr/>
                    <a:lstStyle/>
                    <a:p>
                      <a:pPr algn="ctr"/>
                      <a:r>
                        <a:rPr lang="en-US" sz="1100" kern="100" cap="none" spc="0">
                          <a:solidFill>
                            <a:schemeClr val="tx1"/>
                          </a:solidFill>
                          <a:effectLst/>
                        </a:rPr>
                        <a:t>B</a:t>
                      </a:r>
                      <a:endParaRPr lang="en-US" sz="1100"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mpd="sng">
                      <a:noFill/>
                      <a:prstDash val="solid"/>
                    </a:lnT>
                    <a:lnB w="12700" cap="flat" cmpd="sng" algn="ctr">
                      <a:solidFill>
                        <a:schemeClr val="tx1"/>
                      </a:solidFill>
                      <a:prstDash val="solid"/>
                    </a:lnB>
                    <a:noFill/>
                  </a:tcPr>
                </a:tc>
                <a:extLst>
                  <a:ext uri="{0D108BD9-81ED-4DB2-BD59-A6C34878D82A}">
                    <a16:rowId xmlns:a16="http://schemas.microsoft.com/office/drawing/2014/main" val="2808650794"/>
                  </a:ext>
                </a:extLst>
              </a:tr>
              <a:tr h="228601">
                <a:tc>
                  <a:txBody>
                    <a:bodyPr/>
                    <a:lstStyle/>
                    <a:p>
                      <a:pPr algn="ctr"/>
                      <a:r>
                        <a:rPr lang="en-US" sz="1100" b="1" kern="100" cap="none" spc="0">
                          <a:solidFill>
                            <a:schemeClr val="tx1"/>
                          </a:solidFill>
                          <a:effectLst/>
                        </a:rPr>
                        <a:t>Multidisciplinary care</a:t>
                      </a:r>
                      <a:endParaRPr lang="en-US" sz="1100" b="1"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a:r>
                        <a:rPr lang="en-US" sz="1100" kern="100" cap="none" spc="0">
                          <a:solidFill>
                            <a:schemeClr val="tx1"/>
                          </a:solidFill>
                          <a:effectLst/>
                        </a:rPr>
                        <a:t>PRISMA</a:t>
                      </a:r>
                      <a:endParaRPr lang="en-US" sz="1100"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a:r>
                        <a:rPr lang="en-US" sz="1100" kern="100" cap="none" spc="0">
                          <a:solidFill>
                            <a:schemeClr val="tx1"/>
                          </a:solidFill>
                          <a:effectLst/>
                        </a:rPr>
                        <a:t>2c</a:t>
                      </a:r>
                      <a:endParaRPr lang="en-US" sz="1100"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tc>
                  <a:txBody>
                    <a:bodyPr/>
                    <a:lstStyle/>
                    <a:p>
                      <a:pPr algn="ctr"/>
                      <a:r>
                        <a:rPr lang="en-US" sz="1100" kern="100" cap="none" spc="0">
                          <a:solidFill>
                            <a:schemeClr val="tx1"/>
                          </a:solidFill>
                          <a:effectLst/>
                        </a:rPr>
                        <a:t>B</a:t>
                      </a:r>
                      <a:endParaRPr lang="en-US" sz="1100"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ap="flat" cmpd="sng" algn="ctr">
                      <a:solidFill>
                        <a:schemeClr val="tx1"/>
                      </a:solidFill>
                      <a:prstDash val="solid"/>
                    </a:lnT>
                    <a:lnB w="12700" cmpd="sng">
                      <a:noFill/>
                      <a:prstDash val="solid"/>
                    </a:lnB>
                    <a:solidFill>
                      <a:schemeClr val="bg1">
                        <a:lumMod val="95000"/>
                      </a:schemeClr>
                    </a:solidFill>
                  </a:tcPr>
                </a:tc>
                <a:extLst>
                  <a:ext uri="{0D108BD9-81ED-4DB2-BD59-A6C34878D82A}">
                    <a16:rowId xmlns:a16="http://schemas.microsoft.com/office/drawing/2014/main" val="2254979474"/>
                  </a:ext>
                </a:extLst>
              </a:tr>
              <a:tr h="226908">
                <a:tc>
                  <a:txBody>
                    <a:bodyPr/>
                    <a:lstStyle/>
                    <a:p>
                      <a:pPr algn="ctr"/>
                      <a:r>
                        <a:rPr lang="en-US" sz="1050" b="1" kern="100" cap="none" spc="0">
                          <a:solidFill>
                            <a:schemeClr val="tx1"/>
                          </a:solidFill>
                          <a:effectLst/>
                        </a:rPr>
                        <a:t>Revisional surgery</a:t>
                      </a:r>
                      <a:endParaRPr lang="en-US" sz="1050" b="1"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mpd="sng">
                      <a:noFill/>
                      <a:prstDash val="solid"/>
                    </a:lnT>
                    <a:lnB w="12700" cmpd="sng">
                      <a:noFill/>
                      <a:prstDash val="solid"/>
                    </a:lnB>
                    <a:noFill/>
                  </a:tcPr>
                </a:tc>
                <a:tc>
                  <a:txBody>
                    <a:bodyPr/>
                    <a:lstStyle/>
                    <a:p>
                      <a:pPr algn="ctr"/>
                      <a:r>
                        <a:rPr lang="en-US" sz="1050" kern="100" cap="none" spc="0">
                          <a:solidFill>
                            <a:schemeClr val="tx1"/>
                          </a:solidFill>
                          <a:effectLst/>
                        </a:rPr>
                        <a:t>PRISMA</a:t>
                      </a:r>
                      <a:endParaRPr lang="en-US" sz="1050"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mpd="sng">
                      <a:noFill/>
                      <a:prstDash val="solid"/>
                    </a:lnT>
                    <a:lnB w="12700" cmpd="sng">
                      <a:noFill/>
                      <a:prstDash val="solid"/>
                    </a:lnB>
                    <a:noFill/>
                  </a:tcPr>
                </a:tc>
                <a:tc>
                  <a:txBody>
                    <a:bodyPr/>
                    <a:lstStyle/>
                    <a:p>
                      <a:pPr algn="ctr"/>
                      <a:r>
                        <a:rPr lang="en-US" sz="1050" kern="100" cap="none" spc="0">
                          <a:solidFill>
                            <a:schemeClr val="tx1"/>
                          </a:solidFill>
                          <a:effectLst/>
                        </a:rPr>
                        <a:t>2b</a:t>
                      </a:r>
                      <a:endParaRPr lang="en-US" sz="1050" kern="100" cap="none" spc="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mpd="sng">
                      <a:noFill/>
                      <a:prstDash val="solid"/>
                    </a:lnT>
                    <a:lnB w="12700" cmpd="sng">
                      <a:noFill/>
                      <a:prstDash val="solid"/>
                    </a:lnB>
                    <a:noFill/>
                  </a:tcPr>
                </a:tc>
                <a:tc>
                  <a:txBody>
                    <a:bodyPr/>
                    <a:lstStyle/>
                    <a:p>
                      <a:pPr algn="ctr"/>
                      <a:r>
                        <a:rPr lang="en-US" sz="1050" kern="100" cap="none" spc="0" dirty="0">
                          <a:solidFill>
                            <a:schemeClr val="tx1"/>
                          </a:solidFill>
                          <a:effectLst/>
                        </a:rPr>
                        <a:t>B</a:t>
                      </a:r>
                      <a:endParaRPr lang="en-US" sz="1050" kern="100" cap="none" spc="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41015" marR="29297" marT="0" marB="58593">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044326316"/>
                  </a:ext>
                </a:extLst>
              </a:tr>
            </a:tbl>
          </a:graphicData>
        </a:graphic>
      </p:graphicFrame>
    </p:spTree>
    <p:extLst>
      <p:ext uri="{BB962C8B-B14F-4D97-AF65-F5344CB8AC3E}">
        <p14:creationId xmlns:p14="http://schemas.microsoft.com/office/powerpoint/2010/main" val="2857529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8DD084-2B05-75AE-C384-4E4DB4EA2095}"/>
              </a:ext>
            </a:extLst>
          </p:cNvPr>
          <p:cNvSpPr>
            <a:spLocks noGrp="1"/>
          </p:cNvSpPr>
          <p:nvPr>
            <p:ph type="title"/>
          </p:nvPr>
        </p:nvSpPr>
        <p:spPr>
          <a:xfrm>
            <a:off x="1103197" y="167455"/>
            <a:ext cx="4959603" cy="1374076"/>
          </a:xfrm>
        </p:spPr>
        <p:txBody>
          <a:bodyPr vert="horz" lIns="91440" tIns="45720" rIns="91440" bIns="45720" rtlCol="0" anchor="b">
            <a:normAutofit fontScale="90000"/>
          </a:bodyPr>
          <a:lstStyle/>
          <a:p>
            <a:pPr algn="ctr"/>
            <a:br>
              <a:rPr lang="en-US" sz="2500" b="1" kern="1200" dirty="0">
                <a:solidFill>
                  <a:schemeClr val="tx1"/>
                </a:solidFill>
                <a:latin typeface="+mj-lt"/>
                <a:ea typeface="+mj-ea"/>
                <a:cs typeface="+mj-cs"/>
              </a:rPr>
            </a:br>
            <a:br>
              <a:rPr lang="en-US" sz="2500" b="1" kern="1200" dirty="0">
                <a:solidFill>
                  <a:schemeClr val="tx1"/>
                </a:solidFill>
                <a:latin typeface="+mj-lt"/>
                <a:ea typeface="+mj-ea"/>
                <a:cs typeface="+mj-cs"/>
              </a:rPr>
            </a:br>
            <a:r>
              <a:rPr lang="en-US" sz="2500" b="1" kern="1200" dirty="0">
                <a:solidFill>
                  <a:schemeClr val="tx1"/>
                </a:solidFill>
                <a:latin typeface="+mj-lt"/>
                <a:ea typeface="+mj-ea"/>
                <a:cs typeface="+mj-cs"/>
              </a:rPr>
              <a:t>1</a:t>
            </a:r>
            <a:r>
              <a:rPr lang="en-US" sz="2500" b="1" dirty="0"/>
              <a:t>- </a:t>
            </a:r>
            <a:r>
              <a:rPr lang="en-US" sz="2500" b="1" kern="1200" dirty="0">
                <a:solidFill>
                  <a:schemeClr val="tx1"/>
                </a:solidFill>
                <a:latin typeface="+mj-lt"/>
                <a:ea typeface="+mj-ea"/>
                <a:cs typeface="+mj-cs"/>
              </a:rPr>
              <a:t>MBS for BMI 30 - 34.9 kg/m2  </a:t>
            </a:r>
            <a:br>
              <a:rPr lang="en-US" sz="2500" kern="1200" dirty="0">
                <a:solidFill>
                  <a:schemeClr val="tx1"/>
                </a:solidFill>
                <a:latin typeface="+mj-lt"/>
                <a:ea typeface="+mj-ea"/>
                <a:cs typeface="+mj-cs"/>
              </a:rPr>
            </a:br>
            <a:endParaRPr lang="en-US" sz="2500" kern="1200" dirty="0">
              <a:solidFill>
                <a:schemeClr val="tx1"/>
              </a:solidFill>
              <a:latin typeface="+mj-lt"/>
              <a:ea typeface="+mj-ea"/>
              <a:cs typeface="+mj-cs"/>
            </a:endParaRPr>
          </a:p>
        </p:txBody>
      </p:sp>
      <p:sp>
        <p:nvSpPr>
          <p:cNvPr id="4" name="TextBox 3">
            <a:extLst>
              <a:ext uri="{FF2B5EF4-FFF2-40B4-BE49-F238E27FC236}">
                <a16:creationId xmlns:a16="http://schemas.microsoft.com/office/drawing/2014/main" id="{B9F7193E-7FE2-3B3D-1903-4D53C9BA6F3C}"/>
              </a:ext>
            </a:extLst>
          </p:cNvPr>
          <p:cNvSpPr txBox="1"/>
          <p:nvPr/>
        </p:nvSpPr>
        <p:spPr>
          <a:xfrm>
            <a:off x="878377" y="2276530"/>
            <a:ext cx="5409244" cy="2705385"/>
          </a:xfrm>
          <a:prstGeom prst="rect">
            <a:avLst/>
          </a:prstGeom>
        </p:spPr>
        <p:txBody>
          <a:bodyPr vert="horz" lIns="91440" tIns="45720" rIns="91440" bIns="45720" rtlCol="0" anchor="t">
            <a:normAutofit fontScale="85000" lnSpcReduction="20000"/>
          </a:bodyPr>
          <a:lstStyle/>
          <a:p>
            <a:pPr marL="57150" indent="-285750">
              <a:lnSpc>
                <a:spcPct val="160000"/>
              </a:lnSpc>
              <a:buFont typeface="Wingdings" panose="05000000000000000000" pitchFamily="2" charset="2"/>
              <a:buChar char="Ø"/>
            </a:pPr>
            <a:r>
              <a:rPr lang="en-US" b="1" dirty="0">
                <a:effectLst/>
              </a:rPr>
              <a:t>43 articles  were included in the present review, </a:t>
            </a:r>
            <a:r>
              <a:rPr lang="en-US" dirty="0">
                <a:effectLst/>
              </a:rPr>
              <a:t>29 (69%) were conducted on </a:t>
            </a:r>
            <a:r>
              <a:rPr lang="en-US" dirty="0" err="1">
                <a:effectLst/>
              </a:rPr>
              <a:t>non-Asian</a:t>
            </a:r>
            <a:r>
              <a:rPr lang="en-US" dirty="0">
                <a:effectLst/>
              </a:rPr>
              <a:t> patients and 13 (31%) on Asian patients. </a:t>
            </a:r>
          </a:p>
          <a:p>
            <a:pPr marL="57150" indent="-285750">
              <a:lnSpc>
                <a:spcPct val="160000"/>
              </a:lnSpc>
              <a:buFont typeface="Wingdings" panose="05000000000000000000" pitchFamily="2" charset="2"/>
              <a:buChar char="Ø"/>
            </a:pPr>
            <a:endParaRPr lang="en-US" b="1" dirty="0">
              <a:effectLst/>
            </a:endParaRPr>
          </a:p>
          <a:p>
            <a:pPr marL="57150" indent="-285750">
              <a:lnSpc>
                <a:spcPct val="160000"/>
              </a:lnSpc>
              <a:buFont typeface="Wingdings" panose="05000000000000000000" pitchFamily="2" charset="2"/>
              <a:buChar char="Ø"/>
            </a:pPr>
            <a:endParaRPr lang="en-US" b="1" dirty="0">
              <a:effectLst/>
            </a:endParaRPr>
          </a:p>
          <a:p>
            <a:pPr marL="57150" indent="-285750">
              <a:lnSpc>
                <a:spcPct val="160000"/>
              </a:lnSpc>
              <a:buFont typeface="Wingdings" panose="05000000000000000000" pitchFamily="2" charset="2"/>
              <a:buChar char="Ø"/>
            </a:pPr>
            <a:r>
              <a:rPr lang="en-US" b="1" dirty="0">
                <a:effectLst/>
              </a:rPr>
              <a:t>Operative time and length of stay (LOS) appeared comparable to available data in the literature for MBS in BMI ≥ 35 kg/m</a:t>
            </a:r>
            <a:r>
              <a:rPr lang="en-US" b="1" baseline="30000" dirty="0">
                <a:effectLst/>
              </a:rPr>
              <a:t>2</a:t>
            </a:r>
            <a:r>
              <a:rPr lang="en-US" b="1" dirty="0">
                <a:effectLst/>
              </a:rPr>
              <a:t>. </a:t>
            </a:r>
          </a:p>
        </p:txBody>
      </p:sp>
      <p:pic>
        <p:nvPicPr>
          <p:cNvPr id="6" name="Content Placeholder 5">
            <a:extLst>
              <a:ext uri="{FF2B5EF4-FFF2-40B4-BE49-F238E27FC236}">
                <a16:creationId xmlns:a16="http://schemas.microsoft.com/office/drawing/2014/main" id="{82B8256D-FF9C-50E3-B076-33B16BCAF1CB}"/>
              </a:ext>
            </a:extLst>
          </p:cNvPr>
          <p:cNvPicPr>
            <a:picLocks noGrp="1" noChangeAspect="1"/>
          </p:cNvPicPr>
          <p:nvPr>
            <p:ph idx="1"/>
          </p:nvPr>
        </p:nvPicPr>
        <p:blipFill>
          <a:blip r:embed="rId2"/>
          <a:stretch>
            <a:fillRect/>
          </a:stretch>
        </p:blipFill>
        <p:spPr>
          <a:xfrm>
            <a:off x="6639299" y="854493"/>
            <a:ext cx="5201023" cy="5149013"/>
          </a:xfrm>
          <a:prstGeom prst="rect">
            <a:avLst/>
          </a:prstGeom>
        </p:spPr>
      </p:pic>
      <p:sp>
        <p:nvSpPr>
          <p:cNvPr id="13" name="Rectangle 1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572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DD084-2B05-75AE-C384-4E4DB4EA2095}"/>
              </a:ext>
            </a:extLst>
          </p:cNvPr>
          <p:cNvSpPr>
            <a:spLocks noGrp="1"/>
          </p:cNvSpPr>
          <p:nvPr>
            <p:ph type="title"/>
          </p:nvPr>
        </p:nvSpPr>
        <p:spPr>
          <a:xfrm>
            <a:off x="838200" y="282464"/>
            <a:ext cx="10515600" cy="1325563"/>
          </a:xfrm>
        </p:spPr>
        <p:txBody>
          <a:bodyPr>
            <a:normAutofit/>
          </a:bodyPr>
          <a:lstStyle/>
          <a:p>
            <a:r>
              <a:rPr lang="nn-NO" sz="3100" b="1" dirty="0"/>
              <a:t>1- MBS for BMI 30 - 34.9 kg/m2  </a:t>
            </a:r>
            <a:endParaRPr lang="en-US" dirty="0"/>
          </a:p>
        </p:txBody>
      </p:sp>
      <p:graphicFrame>
        <p:nvGraphicFramePr>
          <p:cNvPr id="5" name="Content Placeholder 2">
            <a:extLst>
              <a:ext uri="{FF2B5EF4-FFF2-40B4-BE49-F238E27FC236}">
                <a16:creationId xmlns:a16="http://schemas.microsoft.com/office/drawing/2014/main" id="{F02DA9BC-E62F-196A-62DA-B1882B922C10}"/>
              </a:ext>
            </a:extLst>
          </p:cNvPr>
          <p:cNvGraphicFramePr>
            <a:graphicFrameLocks noGrp="1"/>
          </p:cNvGraphicFramePr>
          <p:nvPr>
            <p:ph idx="1"/>
            <p:extLst>
              <p:ext uri="{D42A27DB-BD31-4B8C-83A1-F6EECF244321}">
                <p14:modId xmlns:p14="http://schemas.microsoft.com/office/powerpoint/2010/main" val="93712230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8895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8DD084-2B05-75AE-C384-4E4DB4EA2095}"/>
              </a:ext>
            </a:extLst>
          </p:cNvPr>
          <p:cNvSpPr>
            <a:spLocks noGrp="1"/>
          </p:cNvSpPr>
          <p:nvPr>
            <p:ph type="title"/>
          </p:nvPr>
        </p:nvSpPr>
        <p:spPr>
          <a:xfrm>
            <a:off x="1116130" y="-346841"/>
            <a:ext cx="10569340" cy="1642969"/>
          </a:xfrm>
        </p:spPr>
        <p:txBody>
          <a:bodyPr vert="horz" lIns="91440" tIns="45720" rIns="91440" bIns="45720" rtlCol="0" anchor="b">
            <a:normAutofit/>
          </a:bodyPr>
          <a:lstStyle/>
          <a:p>
            <a:r>
              <a:rPr lang="en-US" sz="2500" b="1" kern="1200" dirty="0">
                <a:solidFill>
                  <a:schemeClr val="tx1"/>
                </a:solidFill>
                <a:latin typeface="+mj-lt"/>
                <a:ea typeface="+mj-ea"/>
                <a:cs typeface="+mj-cs"/>
              </a:rPr>
              <a:t>2</a:t>
            </a:r>
            <a:r>
              <a:rPr lang="en-US" sz="2500" b="1" dirty="0"/>
              <a:t>- </a:t>
            </a:r>
            <a:r>
              <a:rPr lang="en-US" sz="2500" b="1" kern="1200" dirty="0">
                <a:solidFill>
                  <a:schemeClr val="tx1"/>
                </a:solidFill>
                <a:latin typeface="+mj-lt"/>
                <a:ea typeface="+mj-ea"/>
                <a:cs typeface="+mj-cs"/>
              </a:rPr>
              <a:t>MBS for BMI  35-40 kg/m2 without obesity-associated medical problems </a:t>
            </a:r>
            <a:br>
              <a:rPr lang="en-US" sz="2500" kern="1200" dirty="0">
                <a:solidFill>
                  <a:schemeClr val="tx1"/>
                </a:solidFill>
                <a:latin typeface="+mj-lt"/>
                <a:ea typeface="+mj-ea"/>
                <a:cs typeface="+mj-cs"/>
              </a:rPr>
            </a:br>
            <a:endParaRPr lang="en-US" sz="2500" kern="1200" dirty="0">
              <a:solidFill>
                <a:schemeClr val="tx1"/>
              </a:solidFill>
              <a:latin typeface="+mj-lt"/>
              <a:ea typeface="+mj-ea"/>
              <a:cs typeface="+mj-cs"/>
            </a:endParaRPr>
          </a:p>
        </p:txBody>
      </p:sp>
      <p:sp>
        <p:nvSpPr>
          <p:cNvPr id="4" name="TextBox 3">
            <a:extLst>
              <a:ext uri="{FF2B5EF4-FFF2-40B4-BE49-F238E27FC236}">
                <a16:creationId xmlns:a16="http://schemas.microsoft.com/office/drawing/2014/main" id="{DEC8F027-3A52-098C-E47C-F0329D26C43C}"/>
              </a:ext>
            </a:extLst>
          </p:cNvPr>
          <p:cNvSpPr txBox="1"/>
          <p:nvPr/>
        </p:nvSpPr>
        <p:spPr>
          <a:xfrm>
            <a:off x="719955" y="1729679"/>
            <a:ext cx="5680845" cy="4064148"/>
          </a:xfrm>
          <a:prstGeom prst="rect">
            <a:avLst/>
          </a:prstGeom>
        </p:spPr>
        <p:txBody>
          <a:bodyPr vert="horz" lIns="91440" tIns="45720" rIns="91440" bIns="45720" rtlCol="0" anchor="t">
            <a:normAutofit fontScale="85000" lnSpcReduction="10000"/>
          </a:bodyPr>
          <a:lstStyle/>
          <a:p>
            <a:pPr marL="285750" indent="-285750">
              <a:lnSpc>
                <a:spcPct val="210000"/>
              </a:lnSpc>
              <a:spcAft>
                <a:spcPts val="600"/>
              </a:spcAft>
              <a:buFont typeface="Wingdings" panose="05000000000000000000" pitchFamily="2" charset="2"/>
              <a:buChar char="Ø"/>
            </a:pPr>
            <a:r>
              <a:rPr lang="en-US" b="1" dirty="0">
                <a:effectLst/>
              </a:rPr>
              <a:t>Leaderships of IFSO and ASMBS have convened a Delphi survey</a:t>
            </a:r>
            <a:endParaRPr lang="en-US" b="1" dirty="0"/>
          </a:p>
          <a:p>
            <a:pPr marL="285750" indent="-285750">
              <a:lnSpc>
                <a:spcPct val="210000"/>
              </a:lnSpc>
              <a:spcAft>
                <a:spcPts val="600"/>
              </a:spcAft>
              <a:buFont typeface="Wingdings" panose="05000000000000000000" pitchFamily="2" charset="2"/>
              <a:buChar char="Ø"/>
            </a:pPr>
            <a:endParaRPr lang="en-US" b="1" dirty="0">
              <a:effectLst/>
            </a:endParaRPr>
          </a:p>
          <a:p>
            <a:pPr marL="285750" indent="-285750">
              <a:lnSpc>
                <a:spcPct val="210000"/>
              </a:lnSpc>
              <a:spcAft>
                <a:spcPts val="600"/>
              </a:spcAft>
              <a:buFont typeface="Wingdings" panose="05000000000000000000" pitchFamily="2" charset="2"/>
              <a:buChar char="Ø"/>
            </a:pPr>
            <a:r>
              <a:rPr lang="en-US" b="1" dirty="0">
                <a:effectLst/>
              </a:rPr>
              <a:t>According to the survey results of 49 experts, MBS is indicated in patients with class II obesity, BMI of  35-40 kg/m</a:t>
            </a:r>
            <a:r>
              <a:rPr lang="en-US" b="1" baseline="30000" dirty="0">
                <a:effectLst/>
              </a:rPr>
              <a:t>2</a:t>
            </a:r>
            <a:r>
              <a:rPr lang="en-US" b="1" dirty="0">
                <a:effectLst/>
              </a:rPr>
              <a:t>, with no associated medical problems in all group of ages following comprehensive multi-disciplinary team (MDT) assessment.</a:t>
            </a:r>
            <a:endParaRPr lang="en-US" b="1" dirty="0"/>
          </a:p>
        </p:txBody>
      </p:sp>
      <p:pic>
        <p:nvPicPr>
          <p:cNvPr id="6" name="Content Placeholder 5">
            <a:extLst>
              <a:ext uri="{FF2B5EF4-FFF2-40B4-BE49-F238E27FC236}">
                <a16:creationId xmlns:a16="http://schemas.microsoft.com/office/drawing/2014/main" id="{4E15CA9C-49EE-01AE-0B04-3CCB0372BFEC}"/>
              </a:ext>
            </a:extLst>
          </p:cNvPr>
          <p:cNvPicPr>
            <a:picLocks noGrp="1" noChangeAspect="1"/>
          </p:cNvPicPr>
          <p:nvPr>
            <p:ph idx="1"/>
          </p:nvPr>
        </p:nvPicPr>
        <p:blipFill>
          <a:blip r:embed="rId2"/>
          <a:stretch>
            <a:fillRect/>
          </a:stretch>
        </p:blipFill>
        <p:spPr>
          <a:xfrm>
            <a:off x="6737712" y="1078365"/>
            <a:ext cx="5201023" cy="51490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1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2383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664AA50-1499-4E49-89EE-471A41F5F54F}"/>
              </a:ext>
            </a:extLst>
          </p:cNvPr>
          <p:cNvPicPr>
            <a:picLocks noChangeAspect="1"/>
          </p:cNvPicPr>
          <p:nvPr/>
        </p:nvPicPr>
        <p:blipFill>
          <a:blip r:embed="rId2"/>
          <a:stretch>
            <a:fillRect/>
          </a:stretch>
        </p:blipFill>
        <p:spPr>
          <a:xfrm>
            <a:off x="3609857" y="545164"/>
            <a:ext cx="4974326" cy="1441491"/>
          </a:xfrm>
          <a:prstGeom prst="rect">
            <a:avLst/>
          </a:prstGeom>
          <a:ln>
            <a:noFill/>
          </a:ln>
          <a:effectLst>
            <a:outerShdw blurRad="292100" dist="139700" dir="2700000" algn="tl" rotWithShape="0">
              <a:srgbClr val="333333">
                <a:alpha val="65000"/>
              </a:srgbClr>
            </a:outerShdw>
          </a:effectLst>
        </p:spPr>
      </p:pic>
      <p:sp>
        <p:nvSpPr>
          <p:cNvPr id="4" name="Rettangolo 3">
            <a:extLst>
              <a:ext uri="{FF2B5EF4-FFF2-40B4-BE49-F238E27FC236}">
                <a16:creationId xmlns:a16="http://schemas.microsoft.com/office/drawing/2014/main" id="{815DDD4A-2BBE-4A60-89B3-F10FD55E9351}"/>
              </a:ext>
            </a:extLst>
          </p:cNvPr>
          <p:cNvSpPr/>
          <p:nvPr/>
        </p:nvSpPr>
        <p:spPr>
          <a:xfrm>
            <a:off x="450641" y="2808602"/>
            <a:ext cx="10945906" cy="3693319"/>
          </a:xfrm>
          <a:prstGeom prst="rect">
            <a:avLst/>
          </a:prstGeom>
        </p:spPr>
        <p:txBody>
          <a:bodyPr wrap="square">
            <a:spAutoFit/>
          </a:bodyPr>
          <a:lstStyle/>
          <a:p>
            <a:pPr marL="342900" indent="-342900" algn="ctr">
              <a:lnSpc>
                <a:spcPct val="150000"/>
              </a:lnSpc>
              <a:buFont typeface="+mj-lt"/>
              <a:buAutoNum type="arabicPeriod"/>
            </a:pPr>
            <a:r>
              <a:rPr lang="en-US" sz="1600" b="1" i="1" dirty="0"/>
              <a:t>What Are the Nonsurgical Treatment Options for Severe Obesity and Their Consequences?</a:t>
            </a:r>
          </a:p>
          <a:p>
            <a:pPr marL="342900" indent="-342900" algn="ctr">
              <a:lnSpc>
                <a:spcPct val="150000"/>
              </a:lnSpc>
              <a:buFont typeface="+mj-lt"/>
              <a:buAutoNum type="arabicPeriod"/>
            </a:pPr>
            <a:endParaRPr lang="en-US" sz="1600" b="1" i="1" dirty="0"/>
          </a:p>
          <a:p>
            <a:pPr marL="342900" indent="-342900" algn="ctr">
              <a:lnSpc>
                <a:spcPct val="150000"/>
              </a:lnSpc>
              <a:buFont typeface="+mj-lt"/>
              <a:buAutoNum type="arabicPeriod"/>
            </a:pPr>
            <a:r>
              <a:rPr lang="en-US" sz="1600" b="1" i="1" dirty="0"/>
              <a:t>What Are the Surgical Treatments and Criteria for Selection?</a:t>
            </a:r>
          </a:p>
          <a:p>
            <a:pPr marL="342900" indent="-342900" algn="ctr">
              <a:lnSpc>
                <a:spcPct val="150000"/>
              </a:lnSpc>
              <a:buFont typeface="+mj-lt"/>
              <a:buAutoNum type="arabicPeriod"/>
            </a:pPr>
            <a:endParaRPr lang="en-US" sz="1600" b="1" i="1" dirty="0"/>
          </a:p>
          <a:p>
            <a:pPr marL="342900" indent="-342900" algn="ctr">
              <a:lnSpc>
                <a:spcPct val="150000"/>
              </a:lnSpc>
              <a:buFont typeface="+mj-lt"/>
              <a:buAutoNum type="arabicPeriod"/>
            </a:pPr>
            <a:r>
              <a:rPr lang="en-US" sz="1600" b="1" i="1" dirty="0"/>
              <a:t>What Are the Efficacy and Risks of Surgical Treatments for Obesity?</a:t>
            </a:r>
          </a:p>
          <a:p>
            <a:pPr marL="342900" indent="-342900" algn="ctr">
              <a:lnSpc>
                <a:spcPct val="150000"/>
              </a:lnSpc>
              <a:buFont typeface="+mj-lt"/>
              <a:buAutoNum type="arabicPeriod"/>
            </a:pPr>
            <a:endParaRPr lang="en-US" sz="1600" b="1" i="1" dirty="0">
              <a:solidFill>
                <a:srgbClr val="FF0000"/>
              </a:solidFill>
            </a:endParaRPr>
          </a:p>
          <a:p>
            <a:pPr marL="342900" indent="-342900" algn="ctr">
              <a:lnSpc>
                <a:spcPct val="150000"/>
              </a:lnSpc>
              <a:buFont typeface="+mj-lt"/>
              <a:buAutoNum type="arabicPeriod"/>
            </a:pPr>
            <a:r>
              <a:rPr lang="en-US" sz="1600" b="1" i="1" dirty="0">
                <a:solidFill>
                  <a:srgbClr val="FF0000"/>
                </a:solidFill>
              </a:rPr>
              <a:t>What Specific Recommendations Can Be Made for the Treatment of Severe Obesity?</a:t>
            </a:r>
          </a:p>
          <a:p>
            <a:pPr marL="342900" indent="-342900" algn="ctr">
              <a:lnSpc>
                <a:spcPct val="150000"/>
              </a:lnSpc>
              <a:buFont typeface="+mj-lt"/>
              <a:buAutoNum type="arabicPeriod"/>
            </a:pPr>
            <a:endParaRPr lang="en-US" sz="1600" b="1" i="1" dirty="0"/>
          </a:p>
          <a:p>
            <a:pPr marL="342900" indent="-342900" algn="ctr">
              <a:lnSpc>
                <a:spcPct val="150000"/>
              </a:lnSpc>
              <a:buFont typeface="+mj-lt"/>
              <a:buAutoNum type="arabicPeriod"/>
            </a:pPr>
            <a:r>
              <a:rPr lang="en-US" sz="1600" b="1" i="1" dirty="0"/>
              <a:t>What Are the Future Directions for Basic Science, Clinical Research, and Epidemiological Evaluation of Therapy?</a:t>
            </a:r>
          </a:p>
          <a:p>
            <a:pPr algn="ctr"/>
            <a:endParaRPr lang="en-US" b="1" dirty="0"/>
          </a:p>
        </p:txBody>
      </p:sp>
    </p:spTree>
    <p:extLst>
      <p:ext uri="{BB962C8B-B14F-4D97-AF65-F5344CB8AC3E}">
        <p14:creationId xmlns:p14="http://schemas.microsoft.com/office/powerpoint/2010/main" val="3205998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DD084-2B05-75AE-C384-4E4DB4EA2095}"/>
              </a:ext>
            </a:extLst>
          </p:cNvPr>
          <p:cNvSpPr>
            <a:spLocks noGrp="1"/>
          </p:cNvSpPr>
          <p:nvPr>
            <p:ph type="title"/>
          </p:nvPr>
        </p:nvSpPr>
        <p:spPr>
          <a:xfrm>
            <a:off x="838200" y="846904"/>
            <a:ext cx="10515600" cy="1325563"/>
          </a:xfrm>
        </p:spPr>
        <p:txBody>
          <a:bodyPr>
            <a:normAutofit fontScale="90000"/>
          </a:bodyPr>
          <a:lstStyle/>
          <a:p>
            <a:pPr>
              <a:lnSpc>
                <a:spcPct val="150000"/>
              </a:lnSpc>
            </a:pPr>
            <a:r>
              <a:rPr lang="en-US" sz="3100" b="1" dirty="0"/>
              <a:t>2- MBS for BMI  35-40 kg/m2 without obesity-associated medical 	problems  - Delphi Table 2</a:t>
            </a:r>
            <a:br>
              <a:rPr lang="nn-NO" dirty="0"/>
            </a:br>
            <a:endParaRPr lang="en-US" dirty="0"/>
          </a:p>
        </p:txBody>
      </p:sp>
      <p:graphicFrame>
        <p:nvGraphicFramePr>
          <p:cNvPr id="5" name="Content Placeholder 2">
            <a:extLst>
              <a:ext uri="{FF2B5EF4-FFF2-40B4-BE49-F238E27FC236}">
                <a16:creationId xmlns:a16="http://schemas.microsoft.com/office/drawing/2014/main" id="{F02DA9BC-E62F-196A-62DA-B1882B922C10}"/>
              </a:ext>
            </a:extLst>
          </p:cNvPr>
          <p:cNvGraphicFramePr>
            <a:graphicFrameLocks noGrp="1"/>
          </p:cNvGraphicFramePr>
          <p:nvPr>
            <p:ph idx="1"/>
            <p:extLst>
              <p:ext uri="{D42A27DB-BD31-4B8C-83A1-F6EECF244321}">
                <p14:modId xmlns:p14="http://schemas.microsoft.com/office/powerpoint/2010/main" val="3590764025"/>
              </p:ext>
            </p:extLst>
          </p:nvPr>
        </p:nvGraphicFramePr>
        <p:xfrm>
          <a:off x="838200" y="2172467"/>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01621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DD084-2B05-75AE-C384-4E4DB4EA2095}"/>
              </a:ext>
            </a:extLst>
          </p:cNvPr>
          <p:cNvSpPr>
            <a:spLocks noGrp="1"/>
          </p:cNvSpPr>
          <p:nvPr>
            <p:ph type="title"/>
          </p:nvPr>
        </p:nvSpPr>
        <p:spPr>
          <a:xfrm>
            <a:off x="838200" y="487416"/>
            <a:ext cx="10515600" cy="1435978"/>
          </a:xfrm>
        </p:spPr>
        <p:txBody>
          <a:bodyPr>
            <a:normAutofit/>
          </a:bodyPr>
          <a:lstStyle/>
          <a:p>
            <a:pPr algn="ctr"/>
            <a:r>
              <a:rPr lang="en-US" sz="2800" b="1" dirty="0"/>
              <a:t>3-  </a:t>
            </a:r>
            <a:r>
              <a:rPr lang="en-US" sz="3100" b="1" dirty="0"/>
              <a:t>BMI thresholds in the Asian population </a:t>
            </a:r>
            <a:r>
              <a:rPr lang="en-US" dirty="0"/>
              <a:t>	</a:t>
            </a:r>
            <a:br>
              <a:rPr lang="nn-NO" dirty="0"/>
            </a:br>
            <a:endParaRPr lang="en-US" dirty="0"/>
          </a:p>
        </p:txBody>
      </p:sp>
      <p:pic>
        <p:nvPicPr>
          <p:cNvPr id="6" name="Content Placeholder 5">
            <a:extLst>
              <a:ext uri="{FF2B5EF4-FFF2-40B4-BE49-F238E27FC236}">
                <a16:creationId xmlns:a16="http://schemas.microsoft.com/office/drawing/2014/main" id="{CE12F4F0-26EC-1935-4951-44C926DEED82}"/>
              </a:ext>
            </a:extLst>
          </p:cNvPr>
          <p:cNvPicPr>
            <a:picLocks noGrp="1" noChangeAspect="1"/>
          </p:cNvPicPr>
          <p:nvPr>
            <p:ph idx="1"/>
          </p:nvPr>
        </p:nvPicPr>
        <p:blipFill>
          <a:blip r:embed="rId2"/>
          <a:stretch>
            <a:fillRect/>
          </a:stretch>
        </p:blipFill>
        <p:spPr>
          <a:xfrm>
            <a:off x="7026165" y="1654881"/>
            <a:ext cx="4917274" cy="47157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1DBE5BDC-712F-83F7-7DBD-A1F286B2E442}"/>
              </a:ext>
            </a:extLst>
          </p:cNvPr>
          <p:cNvSpPr txBox="1"/>
          <p:nvPr/>
        </p:nvSpPr>
        <p:spPr>
          <a:xfrm>
            <a:off x="601716" y="2176763"/>
            <a:ext cx="6093372" cy="3688638"/>
          </a:xfrm>
          <a:prstGeom prst="rect">
            <a:avLst/>
          </a:prstGeom>
          <a:noFill/>
        </p:spPr>
        <p:txBody>
          <a:bodyPr wrap="square">
            <a:spAutoFit/>
          </a:bodyPr>
          <a:lstStyle/>
          <a:p>
            <a:pPr marL="285750" indent="-285750">
              <a:lnSpc>
                <a:spcPct val="250000"/>
              </a:lnSpc>
              <a:buFont typeface="Wingdings" panose="05000000000000000000" pitchFamily="2" charset="2"/>
              <a:buChar char="Ø"/>
            </a:pPr>
            <a:r>
              <a:rPr lang="en-US" sz="1600" b="1" dirty="0"/>
              <a:t>Seven retrospective (54%, 2 multicenter, 54%) and 6 (46%) prospective studies reported the results of MBS on Asian patients population.</a:t>
            </a:r>
          </a:p>
          <a:p>
            <a:pPr marL="285750" indent="-285750">
              <a:lnSpc>
                <a:spcPct val="250000"/>
              </a:lnSpc>
              <a:buFont typeface="Wingdings" panose="05000000000000000000" pitchFamily="2" charset="2"/>
              <a:buChar char="Ø"/>
            </a:pPr>
            <a:endParaRPr lang="en-US" sz="1600" b="1" dirty="0"/>
          </a:p>
          <a:p>
            <a:pPr marL="285750" indent="-285750">
              <a:lnSpc>
                <a:spcPct val="250000"/>
              </a:lnSpc>
              <a:buFont typeface="Wingdings" panose="05000000000000000000" pitchFamily="2" charset="2"/>
              <a:buChar char="Ø"/>
            </a:pPr>
            <a:r>
              <a:rPr lang="en-US" sz="1600" b="1" dirty="0"/>
              <a:t> All articles have a good/fair quality. The articles investigated the effects of surgery on patients with BMI &lt; 30 kg/m2. </a:t>
            </a:r>
          </a:p>
        </p:txBody>
      </p:sp>
    </p:spTree>
    <p:extLst>
      <p:ext uri="{BB962C8B-B14F-4D97-AF65-F5344CB8AC3E}">
        <p14:creationId xmlns:p14="http://schemas.microsoft.com/office/powerpoint/2010/main" val="75720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DD084-2B05-75AE-C384-4E4DB4EA2095}"/>
              </a:ext>
            </a:extLst>
          </p:cNvPr>
          <p:cNvSpPr>
            <a:spLocks noGrp="1"/>
          </p:cNvSpPr>
          <p:nvPr>
            <p:ph type="title"/>
          </p:nvPr>
        </p:nvSpPr>
        <p:spPr>
          <a:xfrm>
            <a:off x="838200" y="500062"/>
            <a:ext cx="10515600" cy="1325563"/>
          </a:xfrm>
        </p:spPr>
        <p:txBody>
          <a:bodyPr>
            <a:normAutofit/>
          </a:bodyPr>
          <a:lstStyle/>
          <a:p>
            <a:r>
              <a:rPr lang="en-US" sz="2800" b="1" dirty="0"/>
              <a:t>3-  BMI thresholds in the Asian population </a:t>
            </a:r>
            <a:r>
              <a:rPr lang="en-US" dirty="0"/>
              <a:t>	</a:t>
            </a:r>
            <a:br>
              <a:rPr lang="nn-NO" dirty="0"/>
            </a:br>
            <a:endParaRPr lang="en-US" dirty="0"/>
          </a:p>
        </p:txBody>
      </p:sp>
      <p:graphicFrame>
        <p:nvGraphicFramePr>
          <p:cNvPr id="5" name="Content Placeholder 2">
            <a:extLst>
              <a:ext uri="{FF2B5EF4-FFF2-40B4-BE49-F238E27FC236}">
                <a16:creationId xmlns:a16="http://schemas.microsoft.com/office/drawing/2014/main" id="{F02DA9BC-E62F-196A-62DA-B1882B922C10}"/>
              </a:ext>
            </a:extLst>
          </p:cNvPr>
          <p:cNvGraphicFramePr>
            <a:graphicFrameLocks noGrp="1"/>
          </p:cNvGraphicFramePr>
          <p:nvPr>
            <p:ph idx="1"/>
            <p:extLst>
              <p:ext uri="{D42A27DB-BD31-4B8C-83A1-F6EECF244321}">
                <p14:modId xmlns:p14="http://schemas.microsoft.com/office/powerpoint/2010/main" val="264826684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5483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8DD084-2B05-75AE-C384-4E4DB4EA2095}"/>
              </a:ext>
            </a:extLst>
          </p:cNvPr>
          <p:cNvSpPr>
            <a:spLocks noGrp="1"/>
          </p:cNvSpPr>
          <p:nvPr>
            <p:ph type="title"/>
          </p:nvPr>
        </p:nvSpPr>
        <p:spPr>
          <a:xfrm>
            <a:off x="447489" y="-460927"/>
            <a:ext cx="5958086" cy="1642969"/>
          </a:xfrm>
        </p:spPr>
        <p:txBody>
          <a:bodyPr vert="horz" lIns="91440" tIns="45720" rIns="91440" bIns="45720" rtlCol="0" anchor="b">
            <a:normAutofit/>
          </a:bodyPr>
          <a:lstStyle/>
          <a:p>
            <a:pPr algn="ctr"/>
            <a:r>
              <a:rPr lang="en-US" sz="3200" b="1" kern="1200" dirty="0">
                <a:solidFill>
                  <a:schemeClr val="tx1"/>
                </a:solidFill>
                <a:latin typeface="+mj-lt"/>
                <a:ea typeface="+mj-ea"/>
                <a:cs typeface="+mj-cs"/>
              </a:rPr>
              <a:t>4</a:t>
            </a:r>
            <a:r>
              <a:rPr lang="en-US" sz="3200" b="1" dirty="0"/>
              <a:t>- </a:t>
            </a:r>
            <a:r>
              <a:rPr lang="en-US" sz="3200" b="1" kern="1200" dirty="0">
                <a:solidFill>
                  <a:schemeClr val="tx1"/>
                </a:solidFill>
                <a:latin typeface="+mj-lt"/>
                <a:ea typeface="+mj-ea"/>
                <a:cs typeface="+mj-cs"/>
              </a:rPr>
              <a:t>MBS in the older population </a:t>
            </a:r>
            <a:endParaRPr lang="en-US" sz="3200" kern="1200" dirty="0">
              <a:solidFill>
                <a:schemeClr val="tx1"/>
              </a:solidFill>
              <a:latin typeface="+mj-lt"/>
              <a:ea typeface="+mj-ea"/>
              <a:cs typeface="+mj-cs"/>
            </a:endParaRPr>
          </a:p>
        </p:txBody>
      </p:sp>
      <p:sp>
        <p:nvSpPr>
          <p:cNvPr id="4" name="TextBox 3">
            <a:extLst>
              <a:ext uri="{FF2B5EF4-FFF2-40B4-BE49-F238E27FC236}">
                <a16:creationId xmlns:a16="http://schemas.microsoft.com/office/drawing/2014/main" id="{6623650D-40DA-E93B-122B-5A06C804D7A5}"/>
              </a:ext>
            </a:extLst>
          </p:cNvPr>
          <p:cNvSpPr txBox="1"/>
          <p:nvPr/>
        </p:nvSpPr>
        <p:spPr>
          <a:xfrm>
            <a:off x="1136397" y="2418408"/>
            <a:ext cx="4959603" cy="3522569"/>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2000" b="1"/>
              <a:t>Eighteen papers have been retrieved for qualitative analysis. </a:t>
            </a:r>
          </a:p>
          <a:p>
            <a:pPr marL="285750" indent="-228600">
              <a:lnSpc>
                <a:spcPct val="90000"/>
              </a:lnSpc>
              <a:spcAft>
                <a:spcPts val="600"/>
              </a:spcAft>
              <a:buFont typeface="Arial" panose="020B0604020202020204" pitchFamily="34" charset="0"/>
              <a:buChar char="•"/>
            </a:pPr>
            <a:endParaRPr lang="en-US" sz="2000" b="1"/>
          </a:p>
          <a:p>
            <a:pPr marL="285750" indent="-228600">
              <a:lnSpc>
                <a:spcPct val="90000"/>
              </a:lnSpc>
              <a:spcAft>
                <a:spcPts val="600"/>
              </a:spcAft>
              <a:buFont typeface="Arial" panose="020B0604020202020204" pitchFamily="34" charset="0"/>
              <a:buChar char="•"/>
            </a:pPr>
            <a:endParaRPr lang="en-US" sz="2000" b="1"/>
          </a:p>
          <a:p>
            <a:pPr marL="285750" indent="-228600">
              <a:lnSpc>
                <a:spcPct val="90000"/>
              </a:lnSpc>
              <a:spcAft>
                <a:spcPts val="600"/>
              </a:spcAft>
              <a:buFont typeface="Arial" panose="020B0604020202020204" pitchFamily="34" charset="0"/>
              <a:buChar char="•"/>
            </a:pPr>
            <a:endParaRPr lang="en-US" sz="2000" b="1"/>
          </a:p>
          <a:p>
            <a:pPr marL="285750" indent="-228600">
              <a:lnSpc>
                <a:spcPct val="90000"/>
              </a:lnSpc>
              <a:spcAft>
                <a:spcPts val="600"/>
              </a:spcAft>
              <a:buFont typeface="Arial" panose="020B0604020202020204" pitchFamily="34" charset="0"/>
              <a:buChar char="•"/>
            </a:pPr>
            <a:endParaRPr lang="en-US" sz="2000" b="1"/>
          </a:p>
          <a:p>
            <a:pPr marL="285750" indent="-228600">
              <a:lnSpc>
                <a:spcPct val="90000"/>
              </a:lnSpc>
              <a:spcAft>
                <a:spcPts val="600"/>
              </a:spcAft>
              <a:buFont typeface="Arial" panose="020B0604020202020204" pitchFamily="34" charset="0"/>
              <a:buChar char="•"/>
            </a:pPr>
            <a:r>
              <a:rPr lang="en-US" sz="2000" b="1"/>
              <a:t>One RCT and one prospective multicenter paper have been found</a:t>
            </a:r>
            <a:r>
              <a:rPr lang="en-US" sz="2000"/>
              <a:t>. </a:t>
            </a:r>
          </a:p>
        </p:txBody>
      </p:sp>
      <p:pic>
        <p:nvPicPr>
          <p:cNvPr id="6" name="Content Placeholder 5">
            <a:extLst>
              <a:ext uri="{FF2B5EF4-FFF2-40B4-BE49-F238E27FC236}">
                <a16:creationId xmlns:a16="http://schemas.microsoft.com/office/drawing/2014/main" id="{97563DAC-0DBD-615E-BBC1-4B7C70473635}"/>
              </a:ext>
            </a:extLst>
          </p:cNvPr>
          <p:cNvPicPr>
            <a:picLocks noGrp="1" noChangeAspect="1"/>
          </p:cNvPicPr>
          <p:nvPr>
            <p:ph idx="1"/>
          </p:nvPr>
        </p:nvPicPr>
        <p:blipFill>
          <a:blip r:embed="rId2"/>
          <a:stretch>
            <a:fillRect/>
          </a:stretch>
        </p:blipFill>
        <p:spPr>
          <a:xfrm>
            <a:off x="6543488" y="1182042"/>
            <a:ext cx="5201023" cy="47589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1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93090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DD084-2B05-75AE-C384-4E4DB4EA2095}"/>
              </a:ext>
            </a:extLst>
          </p:cNvPr>
          <p:cNvSpPr>
            <a:spLocks noGrp="1"/>
          </p:cNvSpPr>
          <p:nvPr>
            <p:ph type="title"/>
          </p:nvPr>
        </p:nvSpPr>
        <p:spPr>
          <a:xfrm>
            <a:off x="838200" y="834257"/>
            <a:ext cx="10515600" cy="1325563"/>
          </a:xfrm>
        </p:spPr>
        <p:txBody>
          <a:bodyPr>
            <a:normAutofit/>
          </a:bodyPr>
          <a:lstStyle/>
          <a:p>
            <a:r>
              <a:rPr lang="en-US" sz="2800" b="1" dirty="0"/>
              <a:t>4- MBS in the older population </a:t>
            </a:r>
            <a:br>
              <a:rPr lang="en-US" dirty="0"/>
            </a:br>
            <a:r>
              <a:rPr lang="en-US" dirty="0"/>
              <a:t>	</a:t>
            </a:r>
          </a:p>
        </p:txBody>
      </p:sp>
      <p:graphicFrame>
        <p:nvGraphicFramePr>
          <p:cNvPr id="5" name="Content Placeholder 2">
            <a:extLst>
              <a:ext uri="{FF2B5EF4-FFF2-40B4-BE49-F238E27FC236}">
                <a16:creationId xmlns:a16="http://schemas.microsoft.com/office/drawing/2014/main" id="{F02DA9BC-E62F-196A-62DA-B1882B922C10}"/>
              </a:ext>
            </a:extLst>
          </p:cNvPr>
          <p:cNvGraphicFramePr>
            <a:graphicFrameLocks noGrp="1"/>
          </p:cNvGraphicFramePr>
          <p:nvPr>
            <p:ph idx="1"/>
            <p:extLst>
              <p:ext uri="{D42A27DB-BD31-4B8C-83A1-F6EECF244321}">
                <p14:modId xmlns:p14="http://schemas.microsoft.com/office/powerpoint/2010/main" val="400320567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25793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8DD084-2B05-75AE-C384-4E4DB4EA2095}"/>
              </a:ext>
            </a:extLst>
          </p:cNvPr>
          <p:cNvSpPr>
            <a:spLocks noGrp="1"/>
          </p:cNvSpPr>
          <p:nvPr>
            <p:ph type="title"/>
          </p:nvPr>
        </p:nvSpPr>
        <p:spPr>
          <a:xfrm>
            <a:off x="963460" y="488731"/>
            <a:ext cx="8023369" cy="1008993"/>
          </a:xfrm>
        </p:spPr>
        <p:txBody>
          <a:bodyPr vert="horz" lIns="91440" tIns="45720" rIns="91440" bIns="45720" rtlCol="0" anchor="b">
            <a:normAutofit fontScale="90000"/>
          </a:bodyPr>
          <a:lstStyle/>
          <a:p>
            <a:r>
              <a:rPr lang="en-US" sz="3700" b="1" kern="1200" dirty="0">
                <a:solidFill>
                  <a:schemeClr val="tx1"/>
                </a:solidFill>
                <a:latin typeface="+mj-lt"/>
                <a:ea typeface="+mj-ea"/>
                <a:cs typeface="+mj-cs"/>
              </a:rPr>
              <a:t>5</a:t>
            </a:r>
            <a:r>
              <a:rPr lang="en-US" sz="3700" b="1" dirty="0"/>
              <a:t>- </a:t>
            </a:r>
            <a:r>
              <a:rPr lang="en-US" sz="3600" b="1" kern="1200" dirty="0">
                <a:solidFill>
                  <a:schemeClr val="tx1"/>
                </a:solidFill>
                <a:latin typeface="+mj-lt"/>
                <a:ea typeface="+mj-ea"/>
                <a:cs typeface="+mj-cs"/>
              </a:rPr>
              <a:t>MBS</a:t>
            </a:r>
            <a:r>
              <a:rPr lang="en-US" sz="3200" b="1" kern="1200" dirty="0">
                <a:solidFill>
                  <a:schemeClr val="tx1"/>
                </a:solidFill>
                <a:latin typeface="+mj-lt"/>
                <a:ea typeface="+mj-ea"/>
                <a:cs typeface="+mj-cs"/>
              </a:rPr>
              <a:t> for pediatrics and </a:t>
            </a:r>
            <a:r>
              <a:rPr lang="en-US" sz="3600" b="1" kern="1200" dirty="0">
                <a:solidFill>
                  <a:schemeClr val="tx1"/>
                </a:solidFill>
                <a:latin typeface="+mj-lt"/>
                <a:ea typeface="+mj-ea"/>
                <a:cs typeface="+mj-cs"/>
              </a:rPr>
              <a:t>adolescents</a:t>
            </a:r>
            <a:r>
              <a:rPr lang="en-US" sz="3200" b="1" kern="1200" dirty="0">
                <a:solidFill>
                  <a:schemeClr val="tx1"/>
                </a:solidFill>
                <a:latin typeface="+mj-lt"/>
                <a:ea typeface="+mj-ea"/>
                <a:cs typeface="+mj-cs"/>
              </a:rPr>
              <a:t> </a:t>
            </a:r>
            <a:br>
              <a:rPr lang="en-US" sz="3700" kern="1200" dirty="0">
                <a:solidFill>
                  <a:schemeClr val="tx1"/>
                </a:solidFill>
                <a:latin typeface="+mj-lt"/>
                <a:ea typeface="+mj-ea"/>
                <a:cs typeface="+mj-cs"/>
              </a:rPr>
            </a:br>
            <a:r>
              <a:rPr lang="en-US" sz="3700" kern="1200" dirty="0">
                <a:solidFill>
                  <a:schemeClr val="tx1"/>
                </a:solidFill>
                <a:latin typeface="+mj-lt"/>
                <a:ea typeface="+mj-ea"/>
                <a:cs typeface="+mj-cs"/>
              </a:rPr>
              <a:t>	</a:t>
            </a:r>
          </a:p>
        </p:txBody>
      </p:sp>
      <p:sp>
        <p:nvSpPr>
          <p:cNvPr id="3" name="Rectangle 1">
            <a:extLst>
              <a:ext uri="{FF2B5EF4-FFF2-40B4-BE49-F238E27FC236}">
                <a16:creationId xmlns:a16="http://schemas.microsoft.com/office/drawing/2014/main" id="{20D498B0-4BC1-3A26-0DB0-7FCB4D3F8042}"/>
              </a:ext>
            </a:extLst>
          </p:cNvPr>
          <p:cNvSpPr>
            <a:spLocks noChangeArrowheads="1"/>
          </p:cNvSpPr>
          <p:nvPr/>
        </p:nvSpPr>
        <p:spPr bwMode="auto">
          <a:xfrm>
            <a:off x="688908" y="2187977"/>
            <a:ext cx="5407092" cy="352256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p>
            <a:pPr marL="400050" marR="0" lvl="0" indent="-342900" fontAlgn="base">
              <a:lnSpc>
                <a:spcPct val="90000"/>
              </a:lnSpc>
              <a:spcBef>
                <a:spcPct val="0"/>
              </a:spcBef>
              <a:spcAft>
                <a:spcPts val="600"/>
              </a:spcAft>
              <a:buClrTx/>
              <a:buSzTx/>
              <a:buFont typeface="Wingdings" panose="05000000000000000000" pitchFamily="2" charset="2"/>
              <a:buChar char="Ø"/>
              <a:tabLst/>
            </a:pPr>
            <a:r>
              <a:rPr kumimoji="0" lang="en-US" altLang="en-US" sz="2000" b="1" i="0" u="none" strike="noStrike" cap="none" normalizeH="0" baseline="0" dirty="0">
                <a:ln>
                  <a:noFill/>
                </a:ln>
                <a:effectLst/>
              </a:rPr>
              <a:t>Forty-two papers have been retrieved for qualitative analysis.</a:t>
            </a:r>
          </a:p>
          <a:p>
            <a:pPr marL="400050" marR="0" lvl="0" indent="-342900" fontAlgn="base">
              <a:lnSpc>
                <a:spcPct val="90000"/>
              </a:lnSpc>
              <a:spcBef>
                <a:spcPct val="0"/>
              </a:spcBef>
              <a:spcAft>
                <a:spcPts val="600"/>
              </a:spcAft>
              <a:buClrTx/>
              <a:buSzTx/>
              <a:buFont typeface="Wingdings" panose="05000000000000000000" pitchFamily="2" charset="2"/>
              <a:buChar char="Ø"/>
              <a:tabLst/>
            </a:pPr>
            <a:endParaRPr lang="en-US" altLang="en-US" sz="2000" b="1" dirty="0"/>
          </a:p>
          <a:p>
            <a:pPr marL="400050" marR="0" lvl="0" indent="-342900" fontAlgn="base">
              <a:lnSpc>
                <a:spcPct val="90000"/>
              </a:lnSpc>
              <a:spcBef>
                <a:spcPct val="0"/>
              </a:spcBef>
              <a:spcAft>
                <a:spcPts val="600"/>
              </a:spcAft>
              <a:buClrTx/>
              <a:buSzTx/>
              <a:buFont typeface="Wingdings" panose="05000000000000000000" pitchFamily="2" charset="2"/>
              <a:buChar char="Ø"/>
              <a:tabLst/>
            </a:pPr>
            <a:r>
              <a:rPr kumimoji="0" lang="en-US" altLang="en-US" sz="2000" b="1" i="0" u="none" strike="noStrike" cap="none" normalizeH="0" baseline="0" dirty="0">
                <a:ln>
                  <a:noFill/>
                </a:ln>
                <a:effectLst/>
              </a:rPr>
              <a:t> One RCT and 14 comparative papers have been found.</a:t>
            </a:r>
          </a:p>
          <a:p>
            <a:pPr marL="400050" marR="0" lvl="0" indent="-342900" fontAlgn="base">
              <a:lnSpc>
                <a:spcPct val="90000"/>
              </a:lnSpc>
              <a:spcBef>
                <a:spcPct val="0"/>
              </a:spcBef>
              <a:spcAft>
                <a:spcPts val="600"/>
              </a:spcAft>
              <a:buClrTx/>
              <a:buSzTx/>
              <a:buFont typeface="Wingdings" panose="05000000000000000000" pitchFamily="2" charset="2"/>
              <a:buChar char="Ø"/>
              <a:tabLst/>
            </a:pPr>
            <a:endParaRPr lang="en-US" altLang="en-US" sz="2000" b="1" dirty="0"/>
          </a:p>
          <a:p>
            <a:pPr marL="400050" marR="0" lvl="0" indent="-342900" fontAlgn="base">
              <a:lnSpc>
                <a:spcPct val="90000"/>
              </a:lnSpc>
              <a:spcBef>
                <a:spcPct val="0"/>
              </a:spcBef>
              <a:spcAft>
                <a:spcPts val="600"/>
              </a:spcAft>
              <a:buClrTx/>
              <a:buSzTx/>
              <a:buFont typeface="Wingdings" panose="05000000000000000000" pitchFamily="2" charset="2"/>
              <a:buChar char="Ø"/>
              <a:tabLst/>
            </a:pPr>
            <a:r>
              <a:rPr kumimoji="0" lang="en-US" altLang="en-US" sz="2000" b="1" i="0" u="none" strike="noStrike" cap="none" normalizeH="0" baseline="0" dirty="0">
                <a:ln>
                  <a:noFill/>
                </a:ln>
                <a:effectLst/>
              </a:rPr>
              <a:t>Seven studies about MBS </a:t>
            </a:r>
            <a:r>
              <a:rPr kumimoji="0" lang="en-US" altLang="en-US" sz="2000" b="1" i="1" u="none" strike="noStrike" cap="none" normalizeH="0" baseline="0" dirty="0">
                <a:ln>
                  <a:noFill/>
                </a:ln>
                <a:effectLst/>
              </a:rPr>
              <a:t>vs</a:t>
            </a:r>
            <a:r>
              <a:rPr kumimoji="0" lang="en-US" altLang="en-US" sz="2000" b="1" i="0" u="none" strike="noStrike" cap="none" normalizeH="0" baseline="0" dirty="0">
                <a:ln>
                  <a:noFill/>
                </a:ln>
                <a:effectLst/>
              </a:rPr>
              <a:t> lifestyle modifications were evaluated. </a:t>
            </a:r>
          </a:p>
        </p:txBody>
      </p:sp>
      <p:pic>
        <p:nvPicPr>
          <p:cNvPr id="6" name="Content Placeholder 5">
            <a:extLst>
              <a:ext uri="{FF2B5EF4-FFF2-40B4-BE49-F238E27FC236}">
                <a16:creationId xmlns:a16="http://schemas.microsoft.com/office/drawing/2014/main" id="{A415028A-D569-7FB5-6D2B-5EFCB82D5A4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5776" r="3029"/>
          <a:stretch/>
        </p:blipFill>
        <p:spPr bwMode="auto">
          <a:xfrm>
            <a:off x="6543488" y="1158825"/>
            <a:ext cx="5201023" cy="4896848"/>
          </a:xfrm>
          <a:prstGeom prst="rect">
            <a:avLst/>
          </a:prstGeom>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xt>
          </a:extLst>
        </p:spPr>
      </p:pic>
      <p:sp>
        <p:nvSpPr>
          <p:cNvPr id="13" name="Rectangle 1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24944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DD084-2B05-75AE-C384-4E4DB4EA2095}"/>
              </a:ext>
            </a:extLst>
          </p:cNvPr>
          <p:cNvSpPr>
            <a:spLocks noGrp="1"/>
          </p:cNvSpPr>
          <p:nvPr>
            <p:ph type="title"/>
          </p:nvPr>
        </p:nvSpPr>
        <p:spPr>
          <a:xfrm>
            <a:off x="838200" y="534712"/>
            <a:ext cx="10515600" cy="1325563"/>
          </a:xfrm>
        </p:spPr>
        <p:txBody>
          <a:bodyPr>
            <a:normAutofit/>
          </a:bodyPr>
          <a:lstStyle/>
          <a:p>
            <a:r>
              <a:rPr lang="en-US" sz="2800" b="1" dirty="0"/>
              <a:t>5- MBS for pediatrics and adolescents </a:t>
            </a:r>
            <a:r>
              <a:rPr lang="en-US" dirty="0"/>
              <a:t>	</a:t>
            </a:r>
          </a:p>
        </p:txBody>
      </p:sp>
      <p:graphicFrame>
        <p:nvGraphicFramePr>
          <p:cNvPr id="5" name="Content Placeholder 2">
            <a:extLst>
              <a:ext uri="{FF2B5EF4-FFF2-40B4-BE49-F238E27FC236}">
                <a16:creationId xmlns:a16="http://schemas.microsoft.com/office/drawing/2014/main" id="{F02DA9BC-E62F-196A-62DA-B1882B922C10}"/>
              </a:ext>
            </a:extLst>
          </p:cNvPr>
          <p:cNvGraphicFramePr>
            <a:graphicFrameLocks noGrp="1"/>
          </p:cNvGraphicFramePr>
          <p:nvPr>
            <p:ph idx="1"/>
            <p:extLst>
              <p:ext uri="{D42A27DB-BD31-4B8C-83A1-F6EECF244321}">
                <p14:modId xmlns:p14="http://schemas.microsoft.com/office/powerpoint/2010/main" val="599153284"/>
              </p:ext>
            </p:extLst>
          </p:nvPr>
        </p:nvGraphicFramePr>
        <p:xfrm>
          <a:off x="838200" y="2159820"/>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5976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5">
            <a:extLst>
              <a:ext uri="{FF2B5EF4-FFF2-40B4-BE49-F238E27FC236}">
                <a16:creationId xmlns:a16="http://schemas.microsoft.com/office/drawing/2014/main" id="{4199BA70-8D91-5D1D-D38A-16E2C4EBB7F2}"/>
              </a:ext>
            </a:extLst>
          </p:cNvPr>
          <p:cNvPicPr>
            <a:picLocks noGrp="1" noChangeAspect="1"/>
          </p:cNvPicPr>
          <p:nvPr>
            <p:ph idx="1"/>
          </p:nvPr>
        </p:nvPicPr>
        <p:blipFill>
          <a:blip r:embed="rId2"/>
          <a:stretch>
            <a:fillRect/>
          </a:stretch>
        </p:blipFill>
        <p:spPr>
          <a:xfrm>
            <a:off x="4038600" y="1253331"/>
            <a:ext cx="4440253"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CBBF70FE-16DF-C527-EDF2-08063323F3FA}"/>
              </a:ext>
            </a:extLst>
          </p:cNvPr>
          <p:cNvSpPr txBox="1"/>
          <p:nvPr/>
        </p:nvSpPr>
        <p:spPr>
          <a:xfrm>
            <a:off x="2818741" y="5833269"/>
            <a:ext cx="7311259" cy="369332"/>
          </a:xfrm>
          <a:prstGeom prst="rect">
            <a:avLst/>
          </a:prstGeom>
          <a:noFill/>
        </p:spPr>
        <p:txBody>
          <a:bodyPr wrap="square">
            <a:spAutoFit/>
          </a:bodyPr>
          <a:lstStyle/>
          <a:p>
            <a:pPr algn="ctr"/>
            <a:r>
              <a:rPr lang="en-US" b="1" dirty="0"/>
              <a:t>Twenty-two articles were chosen to be included in the present review</a:t>
            </a:r>
          </a:p>
        </p:txBody>
      </p:sp>
      <p:sp>
        <p:nvSpPr>
          <p:cNvPr id="12" name="Title 1">
            <a:extLst>
              <a:ext uri="{FF2B5EF4-FFF2-40B4-BE49-F238E27FC236}">
                <a16:creationId xmlns:a16="http://schemas.microsoft.com/office/drawing/2014/main" id="{11D234CF-214D-9D19-028C-1F776EF7B35F}"/>
              </a:ext>
            </a:extLst>
          </p:cNvPr>
          <p:cNvSpPr>
            <a:spLocks noGrp="1"/>
          </p:cNvSpPr>
          <p:nvPr>
            <p:ph type="title"/>
          </p:nvPr>
        </p:nvSpPr>
        <p:spPr>
          <a:xfrm>
            <a:off x="838200" y="233754"/>
            <a:ext cx="10515600" cy="1325563"/>
          </a:xfrm>
        </p:spPr>
        <p:txBody>
          <a:bodyPr>
            <a:normAutofit/>
          </a:bodyPr>
          <a:lstStyle/>
          <a:p>
            <a:pPr algn="ctr"/>
            <a:r>
              <a:rPr lang="en-US" sz="2800" b="1" dirty="0"/>
              <a:t>6- MBS prior to joint arthroplasty  - Delphi</a:t>
            </a:r>
            <a:br>
              <a:rPr lang="en-US" dirty="0"/>
            </a:br>
            <a:r>
              <a:rPr lang="en-US" dirty="0"/>
              <a:t>	</a:t>
            </a:r>
          </a:p>
        </p:txBody>
      </p:sp>
    </p:spTree>
    <p:extLst>
      <p:ext uri="{BB962C8B-B14F-4D97-AF65-F5344CB8AC3E}">
        <p14:creationId xmlns:p14="http://schemas.microsoft.com/office/powerpoint/2010/main" val="16773768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DD084-2B05-75AE-C384-4E4DB4EA2095}"/>
              </a:ext>
            </a:extLst>
          </p:cNvPr>
          <p:cNvSpPr>
            <a:spLocks noGrp="1"/>
          </p:cNvSpPr>
          <p:nvPr>
            <p:ph type="title"/>
          </p:nvPr>
        </p:nvSpPr>
        <p:spPr>
          <a:xfrm>
            <a:off x="838200" y="834257"/>
            <a:ext cx="10515600" cy="1325563"/>
          </a:xfrm>
        </p:spPr>
        <p:txBody>
          <a:bodyPr>
            <a:normAutofit/>
          </a:bodyPr>
          <a:lstStyle/>
          <a:p>
            <a:r>
              <a:rPr lang="en-US" sz="2800" b="1" dirty="0"/>
              <a:t>6- MBS prior to joint arthroplasty  - Delphi</a:t>
            </a:r>
            <a:br>
              <a:rPr lang="en-US" dirty="0"/>
            </a:br>
            <a:r>
              <a:rPr lang="en-US" dirty="0"/>
              <a:t>	</a:t>
            </a:r>
          </a:p>
        </p:txBody>
      </p:sp>
      <p:graphicFrame>
        <p:nvGraphicFramePr>
          <p:cNvPr id="5" name="Content Placeholder 2">
            <a:extLst>
              <a:ext uri="{FF2B5EF4-FFF2-40B4-BE49-F238E27FC236}">
                <a16:creationId xmlns:a16="http://schemas.microsoft.com/office/drawing/2014/main" id="{F02DA9BC-E62F-196A-62DA-B1882B922C10}"/>
              </a:ext>
            </a:extLst>
          </p:cNvPr>
          <p:cNvGraphicFramePr>
            <a:graphicFrameLocks noGrp="1"/>
          </p:cNvGraphicFramePr>
          <p:nvPr>
            <p:ph idx="1"/>
            <p:extLst>
              <p:ext uri="{D42A27DB-BD31-4B8C-83A1-F6EECF244321}">
                <p14:modId xmlns:p14="http://schemas.microsoft.com/office/powerpoint/2010/main" val="120592054"/>
              </p:ext>
            </p:extLst>
          </p:nvPr>
        </p:nvGraphicFramePr>
        <p:xfrm>
          <a:off x="838200" y="2159820"/>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0019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8DD084-2B05-75AE-C384-4E4DB4EA2095}"/>
              </a:ext>
            </a:extLst>
          </p:cNvPr>
          <p:cNvSpPr>
            <a:spLocks noGrp="1"/>
          </p:cNvSpPr>
          <p:nvPr>
            <p:ph type="title"/>
          </p:nvPr>
        </p:nvSpPr>
        <p:spPr>
          <a:xfrm>
            <a:off x="0" y="0"/>
            <a:ext cx="7976072" cy="1455482"/>
          </a:xfrm>
        </p:spPr>
        <p:txBody>
          <a:bodyPr vert="horz" lIns="91440" tIns="45720" rIns="91440" bIns="45720" rtlCol="0" anchor="b">
            <a:normAutofit/>
          </a:bodyPr>
          <a:lstStyle/>
          <a:p>
            <a:pPr algn="ctr"/>
            <a:r>
              <a:rPr lang="en-US" sz="3200" b="1" kern="1200" dirty="0">
                <a:solidFill>
                  <a:schemeClr val="tx1"/>
                </a:solidFill>
                <a:latin typeface="+mj-lt"/>
                <a:ea typeface="+mj-ea"/>
                <a:cs typeface="+mj-cs"/>
              </a:rPr>
              <a:t>7</a:t>
            </a:r>
            <a:r>
              <a:rPr lang="en-US" sz="3200" b="1" dirty="0"/>
              <a:t>- </a:t>
            </a:r>
            <a:r>
              <a:rPr lang="en-US" sz="3200" b="1" kern="1200" dirty="0">
                <a:solidFill>
                  <a:schemeClr val="tx1"/>
                </a:solidFill>
                <a:latin typeface="+mj-lt"/>
                <a:ea typeface="+mj-ea"/>
                <a:cs typeface="+mj-cs"/>
              </a:rPr>
              <a:t>MBS and abdominal wall hernia </a:t>
            </a:r>
            <a:br>
              <a:rPr lang="en-US" sz="3700" kern="1200" dirty="0">
                <a:solidFill>
                  <a:schemeClr val="tx1"/>
                </a:solidFill>
                <a:latin typeface="+mj-lt"/>
                <a:ea typeface="+mj-ea"/>
                <a:cs typeface="+mj-cs"/>
              </a:rPr>
            </a:br>
            <a:r>
              <a:rPr lang="en-US" sz="3700" kern="1200" dirty="0">
                <a:solidFill>
                  <a:schemeClr val="tx1"/>
                </a:solidFill>
                <a:latin typeface="+mj-lt"/>
                <a:ea typeface="+mj-ea"/>
                <a:cs typeface="+mj-cs"/>
              </a:rPr>
              <a:t>	</a:t>
            </a:r>
          </a:p>
        </p:txBody>
      </p:sp>
      <p:sp>
        <p:nvSpPr>
          <p:cNvPr id="4" name="TextBox 3">
            <a:extLst>
              <a:ext uri="{FF2B5EF4-FFF2-40B4-BE49-F238E27FC236}">
                <a16:creationId xmlns:a16="http://schemas.microsoft.com/office/drawing/2014/main" id="{6EB1DA0E-BABE-00A3-32EF-FE027A8D1BBE}"/>
              </a:ext>
            </a:extLst>
          </p:cNvPr>
          <p:cNvSpPr txBox="1"/>
          <p:nvPr/>
        </p:nvSpPr>
        <p:spPr>
          <a:xfrm>
            <a:off x="551793" y="1774145"/>
            <a:ext cx="5544207" cy="3522569"/>
          </a:xfrm>
          <a:prstGeom prst="rect">
            <a:avLst/>
          </a:prstGeom>
        </p:spPr>
        <p:txBody>
          <a:bodyPr vert="horz" lIns="91440" tIns="45720" rIns="91440" bIns="45720" rtlCol="0" anchor="t">
            <a:normAutofit/>
          </a:bodyPr>
          <a:lstStyle/>
          <a:p>
            <a:pPr marL="400050" indent="-342900">
              <a:lnSpc>
                <a:spcPct val="150000"/>
              </a:lnSpc>
              <a:spcAft>
                <a:spcPts val="600"/>
              </a:spcAft>
              <a:buFont typeface="Wingdings" panose="05000000000000000000" pitchFamily="2" charset="2"/>
              <a:buChar char="Ø"/>
            </a:pPr>
            <a:r>
              <a:rPr lang="en-US" sz="2000" b="1" dirty="0">
                <a:effectLst/>
              </a:rPr>
              <a:t>Twenty-three studies were included.  </a:t>
            </a:r>
          </a:p>
          <a:p>
            <a:pPr marL="400050" indent="-342900">
              <a:lnSpc>
                <a:spcPct val="150000"/>
              </a:lnSpc>
              <a:spcAft>
                <a:spcPts val="600"/>
              </a:spcAft>
              <a:buFont typeface="Wingdings" panose="05000000000000000000" pitchFamily="2" charset="2"/>
              <a:buChar char="Ø"/>
            </a:pPr>
            <a:endParaRPr lang="en-US" sz="2000" b="1" dirty="0"/>
          </a:p>
          <a:p>
            <a:pPr marL="400050" indent="-342900">
              <a:lnSpc>
                <a:spcPct val="150000"/>
              </a:lnSpc>
              <a:spcAft>
                <a:spcPts val="600"/>
              </a:spcAft>
              <a:buFont typeface="Wingdings" panose="05000000000000000000" pitchFamily="2" charset="2"/>
              <a:buChar char="Ø"/>
            </a:pPr>
            <a:endParaRPr lang="en-US" sz="2000" b="1" dirty="0">
              <a:effectLst/>
            </a:endParaRPr>
          </a:p>
          <a:p>
            <a:pPr marL="400050" indent="-342900">
              <a:lnSpc>
                <a:spcPct val="150000"/>
              </a:lnSpc>
              <a:spcAft>
                <a:spcPts val="600"/>
              </a:spcAft>
              <a:buFont typeface="Wingdings" panose="05000000000000000000" pitchFamily="2" charset="2"/>
              <a:buChar char="Ø"/>
            </a:pPr>
            <a:r>
              <a:rPr lang="en-US" sz="2000" b="1" dirty="0">
                <a:effectLst/>
              </a:rPr>
              <a:t>Five studies were extracted from national registers including the Metabolic and Bariatric Surgery Accreditation and Quality Improvement Program (MBSAQIP) </a:t>
            </a:r>
            <a:endParaRPr lang="en-US" sz="2000" b="1" dirty="0"/>
          </a:p>
        </p:txBody>
      </p:sp>
      <p:pic>
        <p:nvPicPr>
          <p:cNvPr id="6" name="Content Placeholder 5">
            <a:extLst>
              <a:ext uri="{FF2B5EF4-FFF2-40B4-BE49-F238E27FC236}">
                <a16:creationId xmlns:a16="http://schemas.microsoft.com/office/drawing/2014/main" id="{985C0109-8AD5-A106-6D52-C7FFDD2F1F99}"/>
              </a:ext>
            </a:extLst>
          </p:cNvPr>
          <p:cNvPicPr>
            <a:picLocks noGrp="1" noChangeAspect="1"/>
          </p:cNvPicPr>
          <p:nvPr>
            <p:ph idx="1"/>
          </p:nvPr>
        </p:nvPicPr>
        <p:blipFill rotWithShape="1">
          <a:blip r:embed="rId2"/>
          <a:srcRect r="1972"/>
          <a:stretch/>
        </p:blipFill>
        <p:spPr>
          <a:xfrm>
            <a:off x="6647793" y="1256615"/>
            <a:ext cx="5201023" cy="48414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Rectangle 1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9626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664AA50-1499-4E49-89EE-471A41F5F54F}"/>
              </a:ext>
            </a:extLst>
          </p:cNvPr>
          <p:cNvPicPr>
            <a:picLocks noChangeAspect="1"/>
          </p:cNvPicPr>
          <p:nvPr/>
        </p:nvPicPr>
        <p:blipFill>
          <a:blip r:embed="rId2"/>
          <a:stretch>
            <a:fillRect/>
          </a:stretch>
        </p:blipFill>
        <p:spPr>
          <a:xfrm>
            <a:off x="3735653" y="392079"/>
            <a:ext cx="4720694" cy="1367992"/>
          </a:xfrm>
          <a:prstGeom prst="rect">
            <a:avLst/>
          </a:prstGeom>
          <a:ln>
            <a:noFill/>
          </a:ln>
          <a:effectLst>
            <a:outerShdw blurRad="292100" dist="139700" dir="2700000" algn="tl" rotWithShape="0">
              <a:srgbClr val="333333">
                <a:alpha val="65000"/>
              </a:srgbClr>
            </a:outerShdw>
          </a:effectLst>
        </p:spPr>
      </p:pic>
      <p:sp>
        <p:nvSpPr>
          <p:cNvPr id="4" name="Rettangolo 3">
            <a:extLst>
              <a:ext uri="{FF2B5EF4-FFF2-40B4-BE49-F238E27FC236}">
                <a16:creationId xmlns:a16="http://schemas.microsoft.com/office/drawing/2014/main" id="{815DDD4A-2BBE-4A60-89B3-F10FD55E9351}"/>
              </a:ext>
            </a:extLst>
          </p:cNvPr>
          <p:cNvSpPr/>
          <p:nvPr/>
        </p:nvSpPr>
        <p:spPr>
          <a:xfrm>
            <a:off x="570088" y="2275937"/>
            <a:ext cx="10945906" cy="3600986"/>
          </a:xfrm>
          <a:prstGeom prst="rect">
            <a:avLst/>
          </a:prstGeom>
        </p:spPr>
        <p:txBody>
          <a:bodyPr wrap="square">
            <a:spAutoFit/>
          </a:bodyPr>
          <a:lstStyle/>
          <a:p>
            <a:pPr marL="342900" indent="-342900" algn="ctr">
              <a:buFont typeface="+mj-lt"/>
              <a:buAutoNum type="arabicPeriod"/>
            </a:pPr>
            <a:endParaRPr lang="en-US" sz="1600" b="1" i="1" dirty="0"/>
          </a:p>
          <a:p>
            <a:pPr algn="ctr"/>
            <a:r>
              <a:rPr lang="en-US" sz="1600" b="1" i="1" dirty="0"/>
              <a:t>What Are the Efficacy and Risks of Surgical Treatments for Obesity?</a:t>
            </a:r>
          </a:p>
          <a:p>
            <a:pPr marL="342900" indent="-342900" algn="ctr">
              <a:buFont typeface="+mj-lt"/>
              <a:buAutoNum type="arabicPeriod"/>
            </a:pPr>
            <a:endParaRPr lang="en-US" sz="1600" b="1" i="1" dirty="0"/>
          </a:p>
          <a:p>
            <a:pPr marL="342900" indent="-342900" algn="ctr">
              <a:buFont typeface="+mj-lt"/>
              <a:buAutoNum type="arabicPeriod"/>
            </a:pPr>
            <a:endParaRPr lang="en-US" sz="1600" b="1" i="1" dirty="0"/>
          </a:p>
          <a:p>
            <a:pPr marL="342900" indent="-342900" algn="ctr">
              <a:buFont typeface="+mj-lt"/>
              <a:buAutoNum type="arabicPeriod"/>
            </a:pPr>
            <a:endParaRPr lang="en-US" sz="1600" b="1" i="1" dirty="0"/>
          </a:p>
          <a:p>
            <a:pPr marL="342900" indent="-342900" algn="ctr">
              <a:buFont typeface="+mj-lt"/>
              <a:buAutoNum type="arabicPeriod"/>
            </a:pPr>
            <a:endParaRPr lang="en-US" sz="1600" b="1" i="1" dirty="0"/>
          </a:p>
          <a:p>
            <a:pPr marL="342900" indent="-342900" algn="ctr">
              <a:buFont typeface="+mj-lt"/>
              <a:buAutoNum type="arabicPeriod"/>
            </a:pPr>
            <a:endParaRPr lang="en-US" sz="1600" b="1" i="1" dirty="0"/>
          </a:p>
          <a:p>
            <a:pPr marL="342900" indent="-342900" algn="ctr">
              <a:buFont typeface="+mj-lt"/>
              <a:buAutoNum type="arabicPeriod"/>
            </a:pPr>
            <a:endParaRPr lang="en-US" sz="1600" b="1" i="1" dirty="0"/>
          </a:p>
          <a:p>
            <a:pPr marL="342900" indent="-342900" algn="ctr">
              <a:buFont typeface="+mj-lt"/>
              <a:buAutoNum type="arabicPeriod"/>
            </a:pPr>
            <a:endParaRPr lang="en-US" sz="1600" b="1" i="1" dirty="0"/>
          </a:p>
          <a:p>
            <a:pPr marL="342900" indent="-342900" algn="ctr">
              <a:buFont typeface="+mj-lt"/>
              <a:buAutoNum type="arabicPeriod"/>
            </a:pPr>
            <a:endParaRPr lang="en-US" sz="1600" b="1" i="1" dirty="0"/>
          </a:p>
          <a:p>
            <a:pPr marL="342900" indent="-342900" algn="ctr">
              <a:buFont typeface="+mj-lt"/>
              <a:buAutoNum type="arabicPeriod"/>
            </a:pPr>
            <a:endParaRPr lang="en-US" sz="1600" b="1" i="1" dirty="0">
              <a:solidFill>
                <a:srgbClr val="FF0000"/>
              </a:solidFill>
            </a:endParaRPr>
          </a:p>
          <a:p>
            <a:pPr marL="342900" indent="-342900" algn="ctr">
              <a:buFont typeface="+mj-lt"/>
              <a:buAutoNum type="arabicPeriod"/>
            </a:pPr>
            <a:endParaRPr lang="en-US" sz="1600" b="1" i="1" dirty="0"/>
          </a:p>
          <a:p>
            <a:pPr algn="ctr"/>
            <a:endParaRPr lang="en-US" b="1" dirty="0"/>
          </a:p>
          <a:p>
            <a:pPr algn="ctr"/>
            <a:endParaRPr lang="en-US" b="1" dirty="0"/>
          </a:p>
        </p:txBody>
      </p:sp>
      <p:pic>
        <p:nvPicPr>
          <p:cNvPr id="6" name="Immagine 5">
            <a:extLst>
              <a:ext uri="{FF2B5EF4-FFF2-40B4-BE49-F238E27FC236}">
                <a16:creationId xmlns:a16="http://schemas.microsoft.com/office/drawing/2014/main" id="{D146305B-1029-E2D6-2137-A7CE28463948}"/>
              </a:ext>
            </a:extLst>
          </p:cNvPr>
          <p:cNvPicPr>
            <a:picLocks noChangeAspect="1"/>
          </p:cNvPicPr>
          <p:nvPr/>
        </p:nvPicPr>
        <p:blipFill>
          <a:blip r:embed="rId3"/>
          <a:stretch>
            <a:fillRect/>
          </a:stretch>
        </p:blipFill>
        <p:spPr>
          <a:xfrm>
            <a:off x="3653309" y="3259444"/>
            <a:ext cx="4812247" cy="3133345"/>
          </a:xfrm>
          <a:prstGeom prst="rect">
            <a:avLst/>
          </a:prstGeom>
        </p:spPr>
      </p:pic>
    </p:spTree>
    <p:extLst>
      <p:ext uri="{BB962C8B-B14F-4D97-AF65-F5344CB8AC3E}">
        <p14:creationId xmlns:p14="http://schemas.microsoft.com/office/powerpoint/2010/main" val="24545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DD084-2B05-75AE-C384-4E4DB4EA2095}"/>
              </a:ext>
            </a:extLst>
          </p:cNvPr>
          <p:cNvSpPr>
            <a:spLocks noGrp="1"/>
          </p:cNvSpPr>
          <p:nvPr>
            <p:ph type="title"/>
          </p:nvPr>
        </p:nvSpPr>
        <p:spPr>
          <a:xfrm>
            <a:off x="838200" y="614856"/>
            <a:ext cx="10515600" cy="1325563"/>
          </a:xfrm>
        </p:spPr>
        <p:txBody>
          <a:bodyPr>
            <a:normAutofit/>
          </a:bodyPr>
          <a:lstStyle/>
          <a:p>
            <a:r>
              <a:rPr lang="en-US" sz="2800" b="1" kern="1200" dirty="0">
                <a:solidFill>
                  <a:schemeClr val="tx1"/>
                </a:solidFill>
                <a:latin typeface="+mj-lt"/>
                <a:ea typeface="+mj-ea"/>
                <a:cs typeface="+mj-cs"/>
              </a:rPr>
              <a:t>7- MBS and abdominal wall hernia</a:t>
            </a:r>
            <a:br>
              <a:rPr lang="en-US" dirty="0"/>
            </a:br>
            <a:r>
              <a:rPr lang="en-US" dirty="0"/>
              <a:t>	</a:t>
            </a:r>
          </a:p>
        </p:txBody>
      </p:sp>
      <p:graphicFrame>
        <p:nvGraphicFramePr>
          <p:cNvPr id="5" name="Content Placeholder 2">
            <a:extLst>
              <a:ext uri="{FF2B5EF4-FFF2-40B4-BE49-F238E27FC236}">
                <a16:creationId xmlns:a16="http://schemas.microsoft.com/office/drawing/2014/main" id="{F02DA9BC-E62F-196A-62DA-B1882B922C10}"/>
              </a:ext>
            </a:extLst>
          </p:cNvPr>
          <p:cNvGraphicFramePr>
            <a:graphicFrameLocks noGrp="1"/>
          </p:cNvGraphicFramePr>
          <p:nvPr>
            <p:ph idx="1"/>
            <p:extLst>
              <p:ext uri="{D42A27DB-BD31-4B8C-83A1-F6EECF244321}">
                <p14:modId xmlns:p14="http://schemas.microsoft.com/office/powerpoint/2010/main" val="2880554505"/>
              </p:ext>
            </p:extLst>
          </p:nvPr>
        </p:nvGraphicFramePr>
        <p:xfrm>
          <a:off x="838200" y="189180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57914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5">
            <a:extLst>
              <a:ext uri="{FF2B5EF4-FFF2-40B4-BE49-F238E27FC236}">
                <a16:creationId xmlns:a16="http://schemas.microsoft.com/office/drawing/2014/main" id="{8D4A9CA0-B466-AF17-08C8-03C56B8B043E}"/>
              </a:ext>
            </a:extLst>
          </p:cNvPr>
          <p:cNvPicPr>
            <a:picLocks noGrp="1" noChangeAspect="1"/>
          </p:cNvPicPr>
          <p:nvPr>
            <p:ph idx="1"/>
          </p:nvPr>
        </p:nvPicPr>
        <p:blipFill>
          <a:blip r:embed="rId2"/>
          <a:stretch>
            <a:fillRect/>
          </a:stretch>
        </p:blipFill>
        <p:spPr>
          <a:xfrm>
            <a:off x="7224001" y="884601"/>
            <a:ext cx="4525068" cy="4741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Title 1">
            <a:extLst>
              <a:ext uri="{FF2B5EF4-FFF2-40B4-BE49-F238E27FC236}">
                <a16:creationId xmlns:a16="http://schemas.microsoft.com/office/drawing/2014/main" id="{BC5B8FC7-4E35-BFE1-5822-344C8B5E8BA8}"/>
              </a:ext>
            </a:extLst>
          </p:cNvPr>
          <p:cNvSpPr txBox="1">
            <a:spLocks/>
          </p:cNvSpPr>
          <p:nvPr/>
        </p:nvSpPr>
        <p:spPr>
          <a:xfrm>
            <a:off x="838200" y="36537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8- MBS and organ transplantation </a:t>
            </a:r>
            <a:br>
              <a:rPr lang="en-US" dirty="0"/>
            </a:br>
            <a:r>
              <a:rPr lang="en-US" dirty="0"/>
              <a:t>	</a:t>
            </a:r>
          </a:p>
        </p:txBody>
      </p:sp>
      <p:sp>
        <p:nvSpPr>
          <p:cNvPr id="19" name="TextBox 18">
            <a:extLst>
              <a:ext uri="{FF2B5EF4-FFF2-40B4-BE49-F238E27FC236}">
                <a16:creationId xmlns:a16="http://schemas.microsoft.com/office/drawing/2014/main" id="{E4683BE3-58DE-B60A-EC8C-FDD737129137}"/>
              </a:ext>
            </a:extLst>
          </p:cNvPr>
          <p:cNvSpPr txBox="1"/>
          <p:nvPr/>
        </p:nvSpPr>
        <p:spPr>
          <a:xfrm>
            <a:off x="551520" y="2513660"/>
            <a:ext cx="6093372" cy="2125390"/>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en-US" sz="1800" b="1" dirty="0">
                <a:effectLst/>
                <a:ea typeface="Calibri" panose="020F0502020204030204" pitchFamily="34" charset="0"/>
                <a:cs typeface="Arial" panose="020B0604020202020204" pitchFamily="34" charset="0"/>
              </a:rPr>
              <a:t>A systematic review on 2241 papers identified 24 fully analyzed studies. </a:t>
            </a:r>
          </a:p>
          <a:p>
            <a:pPr marL="285750" indent="-285750" algn="just">
              <a:lnSpc>
                <a:spcPct val="150000"/>
              </a:lnSpc>
              <a:buFont typeface="Wingdings" panose="05000000000000000000" pitchFamily="2" charset="2"/>
              <a:buChar char="Ø"/>
            </a:pPr>
            <a:endParaRPr lang="en-US" b="1" dirty="0">
              <a:ea typeface="Calibri" panose="020F0502020204030204" pitchFamily="34" charset="0"/>
              <a:cs typeface="Arial" panose="020B0604020202020204" pitchFamily="34" charset="0"/>
            </a:endParaRPr>
          </a:p>
          <a:p>
            <a:pPr marL="285750" indent="-285750" algn="just">
              <a:lnSpc>
                <a:spcPct val="150000"/>
              </a:lnSpc>
              <a:buFont typeface="Wingdings" panose="05000000000000000000" pitchFamily="2" charset="2"/>
              <a:buChar char="Ø"/>
            </a:pPr>
            <a:r>
              <a:rPr lang="en-US" sz="1800" b="1" dirty="0">
                <a:effectLst/>
                <a:ea typeface="Calibri" panose="020F0502020204030204" pitchFamily="34" charset="0"/>
                <a:cs typeface="Arial" panose="020B0604020202020204" pitchFamily="34" charset="0"/>
              </a:rPr>
              <a:t>The studies included different SOT summarized as heart/lung, kidney, and liver.  </a:t>
            </a:r>
            <a:endParaRPr lang="en-US" sz="1600" b="1"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053116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DD084-2B05-75AE-C384-4E4DB4EA2095}"/>
              </a:ext>
            </a:extLst>
          </p:cNvPr>
          <p:cNvSpPr>
            <a:spLocks noGrp="1"/>
          </p:cNvSpPr>
          <p:nvPr>
            <p:ph type="title"/>
          </p:nvPr>
        </p:nvSpPr>
        <p:spPr>
          <a:xfrm>
            <a:off x="838200" y="834257"/>
            <a:ext cx="10515600" cy="1325563"/>
          </a:xfrm>
        </p:spPr>
        <p:txBody>
          <a:bodyPr>
            <a:normAutofit/>
          </a:bodyPr>
          <a:lstStyle/>
          <a:p>
            <a:r>
              <a:rPr lang="en-US" sz="2800" b="1" dirty="0"/>
              <a:t>8-MBS and organ transplantation </a:t>
            </a:r>
            <a:br>
              <a:rPr lang="en-US" dirty="0"/>
            </a:br>
            <a:r>
              <a:rPr lang="en-US" dirty="0"/>
              <a:t>	</a:t>
            </a:r>
          </a:p>
        </p:txBody>
      </p:sp>
      <p:graphicFrame>
        <p:nvGraphicFramePr>
          <p:cNvPr id="5" name="Content Placeholder 2">
            <a:extLst>
              <a:ext uri="{FF2B5EF4-FFF2-40B4-BE49-F238E27FC236}">
                <a16:creationId xmlns:a16="http://schemas.microsoft.com/office/drawing/2014/main" id="{F02DA9BC-E62F-196A-62DA-B1882B922C10}"/>
              </a:ext>
            </a:extLst>
          </p:cNvPr>
          <p:cNvGraphicFramePr>
            <a:graphicFrameLocks noGrp="1"/>
          </p:cNvGraphicFramePr>
          <p:nvPr>
            <p:ph idx="1"/>
            <p:extLst>
              <p:ext uri="{D42A27DB-BD31-4B8C-83A1-F6EECF244321}">
                <p14:modId xmlns:p14="http://schemas.microsoft.com/office/powerpoint/2010/main" val="2228205534"/>
              </p:ext>
            </p:extLst>
          </p:nvPr>
        </p:nvGraphicFramePr>
        <p:xfrm>
          <a:off x="838200" y="1623849"/>
          <a:ext cx="10515600" cy="50134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91553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8DD084-2B05-75AE-C384-4E4DB4EA2095}"/>
              </a:ext>
            </a:extLst>
          </p:cNvPr>
          <p:cNvSpPr>
            <a:spLocks noGrp="1"/>
          </p:cNvSpPr>
          <p:nvPr>
            <p:ph type="title"/>
          </p:nvPr>
        </p:nvSpPr>
        <p:spPr>
          <a:xfrm>
            <a:off x="3368563" y="-344070"/>
            <a:ext cx="5454869" cy="1655483"/>
          </a:xfrm>
        </p:spPr>
        <p:txBody>
          <a:bodyPr anchor="b">
            <a:normAutofit/>
          </a:bodyPr>
          <a:lstStyle/>
          <a:p>
            <a:pPr algn="ctr"/>
            <a:r>
              <a:rPr lang="en-US" sz="3200" b="1" dirty="0"/>
              <a:t>9- MBS and BMI&gt;60 </a:t>
            </a:r>
            <a:br>
              <a:rPr lang="en-US" sz="3700" dirty="0"/>
            </a:br>
            <a:r>
              <a:rPr lang="en-US" sz="3700" dirty="0"/>
              <a:t>	</a:t>
            </a:r>
          </a:p>
        </p:txBody>
      </p:sp>
      <p:pic>
        <p:nvPicPr>
          <p:cNvPr id="6" name="Content Placeholder 5">
            <a:extLst>
              <a:ext uri="{FF2B5EF4-FFF2-40B4-BE49-F238E27FC236}">
                <a16:creationId xmlns:a16="http://schemas.microsoft.com/office/drawing/2014/main" id="{17FF561C-2E39-2FE5-8025-0DC025DC3C95}"/>
              </a:ext>
            </a:extLst>
          </p:cNvPr>
          <p:cNvPicPr>
            <a:picLocks noChangeAspect="1"/>
          </p:cNvPicPr>
          <p:nvPr/>
        </p:nvPicPr>
        <p:blipFill rotWithShape="1">
          <a:blip r:embed="rId2"/>
          <a:srcRect l="590" r="2" b="2"/>
          <a:stretch/>
        </p:blipFill>
        <p:spPr>
          <a:xfrm>
            <a:off x="6758176" y="1655485"/>
            <a:ext cx="4997653" cy="3946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Rectangle 14">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AAC590C-AD4D-09FF-66CF-F83D46993DE9}"/>
              </a:ext>
            </a:extLst>
          </p:cNvPr>
          <p:cNvSpPr txBox="1"/>
          <p:nvPr/>
        </p:nvSpPr>
        <p:spPr>
          <a:xfrm>
            <a:off x="436171" y="1655485"/>
            <a:ext cx="6093372" cy="3912353"/>
          </a:xfrm>
          <a:prstGeom prst="rect">
            <a:avLst/>
          </a:prstGeom>
          <a:noFill/>
        </p:spPr>
        <p:txBody>
          <a:bodyPr wrap="square">
            <a:spAutoFit/>
          </a:bodyPr>
          <a:lstStyle/>
          <a:p>
            <a:pPr marL="285750" indent="-285750">
              <a:lnSpc>
                <a:spcPct val="200000"/>
              </a:lnSpc>
              <a:buFont typeface="Wingdings" panose="05000000000000000000" pitchFamily="2" charset="2"/>
              <a:buChar char="Ø"/>
            </a:pPr>
            <a:r>
              <a:rPr lang="en-US" sz="1400" b="1" dirty="0"/>
              <a:t>A total of 47 papers have been retrieved for qualitative analysis. </a:t>
            </a:r>
          </a:p>
          <a:p>
            <a:pPr marL="285750" indent="-285750">
              <a:lnSpc>
                <a:spcPct val="200000"/>
              </a:lnSpc>
              <a:buFont typeface="Wingdings" panose="05000000000000000000" pitchFamily="2" charset="2"/>
              <a:buChar char="Ø"/>
            </a:pPr>
            <a:endParaRPr lang="en-US" sz="1400" b="1" dirty="0"/>
          </a:p>
          <a:p>
            <a:pPr marL="285750" indent="-285750">
              <a:lnSpc>
                <a:spcPct val="200000"/>
              </a:lnSpc>
              <a:buFont typeface="Wingdings" panose="05000000000000000000" pitchFamily="2" charset="2"/>
              <a:buChar char="Ø"/>
            </a:pPr>
            <a:r>
              <a:rPr lang="en-US" sz="1400" b="1" dirty="0"/>
              <a:t>Twelve studies were focused on the safety and feasibility of MBS among patients with severe obesity at 30 days follow-up after surgery, and there was with no reported data on weight loss or obesity-related co-morbidities. </a:t>
            </a:r>
          </a:p>
          <a:p>
            <a:pPr marL="285750" indent="-285750">
              <a:lnSpc>
                <a:spcPct val="200000"/>
              </a:lnSpc>
              <a:buFont typeface="Wingdings" panose="05000000000000000000" pitchFamily="2" charset="2"/>
              <a:buChar char="Ø"/>
            </a:pPr>
            <a:endParaRPr lang="en-US" sz="1400" b="1" dirty="0"/>
          </a:p>
          <a:p>
            <a:pPr marL="285750" indent="-285750">
              <a:lnSpc>
                <a:spcPct val="200000"/>
              </a:lnSpc>
              <a:buFont typeface="Wingdings" panose="05000000000000000000" pitchFamily="2" charset="2"/>
              <a:buChar char="Ø"/>
            </a:pPr>
            <a:r>
              <a:rPr lang="en-US" sz="1400" b="1" dirty="0"/>
              <a:t> Thirty-five studies analyzed safety, feasibility, and medium to long-term results of MBS in patients with obesity and BMI ≥ 60 kg/m2. </a:t>
            </a:r>
          </a:p>
        </p:txBody>
      </p:sp>
    </p:spTree>
    <p:extLst>
      <p:ext uri="{BB962C8B-B14F-4D97-AF65-F5344CB8AC3E}">
        <p14:creationId xmlns:p14="http://schemas.microsoft.com/office/powerpoint/2010/main" val="14271879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DD084-2B05-75AE-C384-4E4DB4EA2095}"/>
              </a:ext>
            </a:extLst>
          </p:cNvPr>
          <p:cNvSpPr>
            <a:spLocks noGrp="1"/>
          </p:cNvSpPr>
          <p:nvPr>
            <p:ph type="title"/>
          </p:nvPr>
        </p:nvSpPr>
        <p:spPr>
          <a:xfrm>
            <a:off x="838200" y="518947"/>
            <a:ext cx="10515600" cy="1325563"/>
          </a:xfrm>
        </p:spPr>
        <p:txBody>
          <a:bodyPr>
            <a:normAutofit/>
          </a:bodyPr>
          <a:lstStyle/>
          <a:p>
            <a:r>
              <a:rPr lang="en-US" sz="2800" b="1" dirty="0"/>
              <a:t>9- MBS and BMI&gt;60 </a:t>
            </a:r>
            <a:br>
              <a:rPr lang="en-US" dirty="0"/>
            </a:br>
            <a:r>
              <a:rPr lang="en-US" dirty="0"/>
              <a:t>	</a:t>
            </a:r>
          </a:p>
        </p:txBody>
      </p:sp>
      <p:graphicFrame>
        <p:nvGraphicFramePr>
          <p:cNvPr id="5" name="Content Placeholder 2">
            <a:extLst>
              <a:ext uri="{FF2B5EF4-FFF2-40B4-BE49-F238E27FC236}">
                <a16:creationId xmlns:a16="http://schemas.microsoft.com/office/drawing/2014/main" id="{F02DA9BC-E62F-196A-62DA-B1882B922C10}"/>
              </a:ext>
            </a:extLst>
          </p:cNvPr>
          <p:cNvGraphicFramePr>
            <a:graphicFrameLocks noGrp="1"/>
          </p:cNvGraphicFramePr>
          <p:nvPr>
            <p:ph idx="1"/>
            <p:extLst>
              <p:ext uri="{D42A27DB-BD31-4B8C-83A1-F6EECF244321}">
                <p14:modId xmlns:p14="http://schemas.microsoft.com/office/powerpoint/2010/main" val="2996350316"/>
              </p:ext>
            </p:extLst>
          </p:nvPr>
        </p:nvGraphicFramePr>
        <p:xfrm>
          <a:off x="838200" y="1623849"/>
          <a:ext cx="10515600" cy="50134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17152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DAAC590C-AD4D-09FF-66CF-F83D46993DE9}"/>
              </a:ext>
            </a:extLst>
          </p:cNvPr>
          <p:cNvSpPr txBox="1"/>
          <p:nvPr/>
        </p:nvSpPr>
        <p:spPr>
          <a:xfrm>
            <a:off x="436171" y="1655485"/>
            <a:ext cx="6093372" cy="3912353"/>
          </a:xfrm>
          <a:prstGeom prst="rect">
            <a:avLst/>
          </a:prstGeom>
          <a:noFill/>
        </p:spPr>
        <p:txBody>
          <a:bodyPr wrap="square">
            <a:spAutoFit/>
          </a:bodyPr>
          <a:lstStyle/>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Ø"/>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A total of 47 papers have been retrieved for qualitative analysis. </a:t>
            </a: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Ø"/>
              <a:tabLst/>
              <a:defRPr/>
            </a:pPr>
            <a:endPar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Ø"/>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Twelve studies were focused on the safety and feasibility of MBS among patients with severe obesity at 30 days follow-up after surgery, and there was with no reported data on weight loss or obesity-related co-morbidities. </a:t>
            </a: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Ø"/>
              <a:tabLst/>
              <a:defRPr/>
            </a:pPr>
            <a:endPar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Ø"/>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 Thirty-five studies analyzed safety, feasibility, and medium to long-term results of MBS in patients with obesity and BMI ≥ 60 kg/m2. </a:t>
            </a:r>
          </a:p>
        </p:txBody>
      </p:sp>
      <p:sp>
        <p:nvSpPr>
          <p:cNvPr id="7" name="Title 1">
            <a:extLst>
              <a:ext uri="{FF2B5EF4-FFF2-40B4-BE49-F238E27FC236}">
                <a16:creationId xmlns:a16="http://schemas.microsoft.com/office/drawing/2014/main" id="{EDDABA41-C984-4713-A7F6-7BFB550F76D0}"/>
              </a:ext>
            </a:extLst>
          </p:cNvPr>
          <p:cNvSpPr>
            <a:spLocks noGrp="1"/>
          </p:cNvSpPr>
          <p:nvPr>
            <p:ph type="title"/>
          </p:nvPr>
        </p:nvSpPr>
        <p:spPr>
          <a:xfrm>
            <a:off x="838200" y="468531"/>
            <a:ext cx="10515600" cy="1325563"/>
          </a:xfrm>
        </p:spPr>
        <p:txBody>
          <a:bodyPr>
            <a:normAutofit/>
          </a:bodyPr>
          <a:lstStyle/>
          <a:p>
            <a:pPr algn="ctr"/>
            <a:r>
              <a:rPr lang="en-US" sz="2800" b="1" dirty="0"/>
              <a:t>10- MBS in patients with liver cirrhosis </a:t>
            </a:r>
            <a:br>
              <a:rPr lang="en-US" dirty="0"/>
            </a:br>
            <a:r>
              <a:rPr lang="en-US" dirty="0"/>
              <a:t>	</a:t>
            </a:r>
          </a:p>
        </p:txBody>
      </p:sp>
      <p:pic>
        <p:nvPicPr>
          <p:cNvPr id="8" name="Content Placeholder 5">
            <a:extLst>
              <a:ext uri="{FF2B5EF4-FFF2-40B4-BE49-F238E27FC236}">
                <a16:creationId xmlns:a16="http://schemas.microsoft.com/office/drawing/2014/main" id="{3A67FF11-E0EB-226B-98F6-5EE37026E052}"/>
              </a:ext>
            </a:extLst>
          </p:cNvPr>
          <p:cNvPicPr>
            <a:picLocks noGrp="1" noChangeAspect="1"/>
          </p:cNvPicPr>
          <p:nvPr>
            <p:ph idx="1"/>
          </p:nvPr>
        </p:nvPicPr>
        <p:blipFill>
          <a:blip r:embed="rId2"/>
          <a:stretch>
            <a:fillRect/>
          </a:stretch>
        </p:blipFill>
        <p:spPr>
          <a:xfrm>
            <a:off x="7044352" y="1794094"/>
            <a:ext cx="4309448" cy="4351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935127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DD084-2B05-75AE-C384-4E4DB4EA2095}"/>
              </a:ext>
            </a:extLst>
          </p:cNvPr>
          <p:cNvSpPr>
            <a:spLocks noGrp="1"/>
          </p:cNvSpPr>
          <p:nvPr>
            <p:ph type="title"/>
          </p:nvPr>
        </p:nvSpPr>
        <p:spPr>
          <a:xfrm>
            <a:off x="838200" y="834257"/>
            <a:ext cx="10515600" cy="1325563"/>
          </a:xfrm>
        </p:spPr>
        <p:txBody>
          <a:bodyPr>
            <a:normAutofit/>
          </a:bodyPr>
          <a:lstStyle/>
          <a:p>
            <a:r>
              <a:rPr lang="en-US" sz="2800" b="1" dirty="0"/>
              <a:t>10- MBS in patients with liver cirrhosis </a:t>
            </a:r>
            <a:br>
              <a:rPr lang="en-US" dirty="0"/>
            </a:br>
            <a:r>
              <a:rPr lang="en-US" dirty="0"/>
              <a:t>	</a:t>
            </a:r>
          </a:p>
        </p:txBody>
      </p:sp>
      <p:graphicFrame>
        <p:nvGraphicFramePr>
          <p:cNvPr id="5" name="Content Placeholder 2">
            <a:extLst>
              <a:ext uri="{FF2B5EF4-FFF2-40B4-BE49-F238E27FC236}">
                <a16:creationId xmlns:a16="http://schemas.microsoft.com/office/drawing/2014/main" id="{F02DA9BC-E62F-196A-62DA-B1882B922C10}"/>
              </a:ext>
            </a:extLst>
          </p:cNvPr>
          <p:cNvGraphicFramePr>
            <a:graphicFrameLocks noGrp="1"/>
          </p:cNvGraphicFramePr>
          <p:nvPr>
            <p:ph idx="1"/>
            <p:extLst>
              <p:ext uri="{D42A27DB-BD31-4B8C-83A1-F6EECF244321}">
                <p14:modId xmlns:p14="http://schemas.microsoft.com/office/powerpoint/2010/main" val="1192041188"/>
              </p:ext>
            </p:extLst>
          </p:nvPr>
        </p:nvGraphicFramePr>
        <p:xfrm>
          <a:off x="838200" y="1623849"/>
          <a:ext cx="10515600" cy="50134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0073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DAAC590C-AD4D-09FF-66CF-F83D46993DE9}"/>
              </a:ext>
            </a:extLst>
          </p:cNvPr>
          <p:cNvSpPr txBox="1"/>
          <p:nvPr/>
        </p:nvSpPr>
        <p:spPr>
          <a:xfrm>
            <a:off x="405220" y="2107901"/>
            <a:ext cx="6298904" cy="3011530"/>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en-US" sz="1600" b="1" dirty="0">
                <a:solidFill>
                  <a:srgbClr val="212121"/>
                </a:solidFill>
                <a:effectLst/>
                <a:highlight>
                  <a:srgbClr val="FFFFFF"/>
                </a:highlight>
                <a:ea typeface="Calibri" panose="020F0502020204030204" pitchFamily="34" charset="0"/>
                <a:cs typeface="Arial" panose="020B0604020202020204" pitchFamily="34" charset="0"/>
              </a:rPr>
              <a:t>Thirty-one full-text articles were assessed for eligibility. </a:t>
            </a:r>
          </a:p>
          <a:p>
            <a:pPr marL="285750" indent="-285750" algn="just">
              <a:lnSpc>
                <a:spcPct val="150000"/>
              </a:lnSpc>
              <a:buFont typeface="Wingdings" panose="05000000000000000000" pitchFamily="2" charset="2"/>
              <a:buChar char="Ø"/>
            </a:pPr>
            <a:endParaRPr lang="en-US" sz="1600" b="1" dirty="0">
              <a:solidFill>
                <a:srgbClr val="212121"/>
              </a:solidFill>
              <a:highlight>
                <a:srgbClr val="FFFFFF"/>
              </a:highlight>
              <a:ea typeface="Calibri" panose="020F0502020204030204" pitchFamily="34" charset="0"/>
              <a:cs typeface="Arial" panose="020B0604020202020204" pitchFamily="34" charset="0"/>
            </a:endParaRPr>
          </a:p>
          <a:p>
            <a:pPr marL="285750" indent="-285750" algn="just">
              <a:lnSpc>
                <a:spcPct val="150000"/>
              </a:lnSpc>
              <a:buFont typeface="Wingdings" panose="05000000000000000000" pitchFamily="2" charset="2"/>
              <a:buChar char="Ø"/>
            </a:pPr>
            <a:r>
              <a:rPr lang="en-US" sz="1600" b="1" dirty="0">
                <a:solidFill>
                  <a:srgbClr val="212121"/>
                </a:solidFill>
                <a:effectLst/>
                <a:highlight>
                  <a:srgbClr val="FFFFFF"/>
                </a:highlight>
                <a:ea typeface="Calibri" panose="020F0502020204030204" pitchFamily="34" charset="0"/>
                <a:cs typeface="Arial" panose="020B0604020202020204" pitchFamily="34" charset="0"/>
              </a:rPr>
              <a:t> studies are included in the qualitative synthesis.</a:t>
            </a:r>
          </a:p>
          <a:p>
            <a:pPr marL="285750" indent="-285750" algn="just">
              <a:lnSpc>
                <a:spcPct val="150000"/>
              </a:lnSpc>
              <a:buFont typeface="Wingdings" panose="05000000000000000000" pitchFamily="2" charset="2"/>
              <a:buChar char="Ø"/>
            </a:pPr>
            <a:endParaRPr lang="en-US" sz="1600" b="1" dirty="0">
              <a:effectLst/>
              <a:ea typeface="Calibri" panose="020F0502020204030204" pitchFamily="34" charset="0"/>
              <a:cs typeface="Arial" panose="020B0604020202020204" pitchFamily="34" charset="0"/>
            </a:endParaRPr>
          </a:p>
          <a:p>
            <a:pPr marL="285750" indent="-285750">
              <a:lnSpc>
                <a:spcPct val="150000"/>
              </a:lnSpc>
              <a:buFont typeface="Wingdings" panose="05000000000000000000" pitchFamily="2" charset="2"/>
              <a:buChar char="Ø"/>
            </a:pPr>
            <a:r>
              <a:rPr lang="en-US" sz="1600" b="1" kern="0" dirty="0">
                <a:solidFill>
                  <a:srgbClr val="212121"/>
                </a:solidFill>
                <a:effectLst/>
                <a:highlight>
                  <a:srgbClr val="FFFFFF"/>
                </a:highlight>
                <a:ea typeface="Calibri" panose="020F0502020204030204" pitchFamily="34" charset="0"/>
              </a:rPr>
              <a:t>MBS is associated with a lower risk of major adverse cardiovascular events (MACE) including myocardial infarction, ischemic heart disease or heart failure (HF) in patients with severe obesity </a:t>
            </a:r>
            <a:endParaRPr kumimoji="0" lang="en-US" sz="1600" b="1" i="0" u="none" strike="noStrike" kern="1200" cap="none" spc="0" normalizeH="0" baseline="0" noProof="0" dirty="0">
              <a:ln>
                <a:noFill/>
              </a:ln>
              <a:solidFill>
                <a:prstClr val="black"/>
              </a:solidFill>
              <a:effectLst/>
              <a:uLnTx/>
              <a:uFillTx/>
              <a:ea typeface="+mn-ea"/>
              <a:cs typeface="+mn-cs"/>
            </a:endParaRPr>
          </a:p>
        </p:txBody>
      </p:sp>
      <p:sp>
        <p:nvSpPr>
          <p:cNvPr id="9" name="Title 1">
            <a:extLst>
              <a:ext uri="{FF2B5EF4-FFF2-40B4-BE49-F238E27FC236}">
                <a16:creationId xmlns:a16="http://schemas.microsoft.com/office/drawing/2014/main" id="{5F5E8A70-DAF1-119F-DE61-D955FE3D4FAF}"/>
              </a:ext>
            </a:extLst>
          </p:cNvPr>
          <p:cNvSpPr>
            <a:spLocks noGrp="1"/>
          </p:cNvSpPr>
          <p:nvPr>
            <p:ph type="title"/>
          </p:nvPr>
        </p:nvSpPr>
        <p:spPr>
          <a:xfrm>
            <a:off x="838198" y="242032"/>
            <a:ext cx="10515600" cy="1325563"/>
          </a:xfrm>
        </p:spPr>
        <p:txBody>
          <a:bodyPr>
            <a:normAutofit/>
          </a:bodyPr>
          <a:lstStyle/>
          <a:p>
            <a:pPr algn="ctr"/>
            <a:r>
              <a:rPr lang="en-US" sz="2800" b="1" dirty="0"/>
              <a:t>11- MBS in patients with heart failure </a:t>
            </a:r>
            <a:br>
              <a:rPr lang="en-US" dirty="0"/>
            </a:br>
            <a:r>
              <a:rPr lang="en-US" dirty="0"/>
              <a:t>	</a:t>
            </a:r>
          </a:p>
        </p:txBody>
      </p:sp>
      <p:pic>
        <p:nvPicPr>
          <p:cNvPr id="10" name="Content Placeholder 5">
            <a:extLst>
              <a:ext uri="{FF2B5EF4-FFF2-40B4-BE49-F238E27FC236}">
                <a16:creationId xmlns:a16="http://schemas.microsoft.com/office/drawing/2014/main" id="{AAFBCD6F-88C5-81BF-8A4A-AD86143B63FF}"/>
              </a:ext>
            </a:extLst>
          </p:cNvPr>
          <p:cNvPicPr>
            <a:picLocks noGrp="1" noChangeAspect="1"/>
          </p:cNvPicPr>
          <p:nvPr>
            <p:ph idx="1"/>
          </p:nvPr>
        </p:nvPicPr>
        <p:blipFill>
          <a:blip r:embed="rId2"/>
          <a:stretch>
            <a:fillRect/>
          </a:stretch>
        </p:blipFill>
        <p:spPr>
          <a:xfrm>
            <a:off x="6947329" y="1080614"/>
            <a:ext cx="4839451" cy="50743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162180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DD084-2B05-75AE-C384-4E4DB4EA2095}"/>
              </a:ext>
            </a:extLst>
          </p:cNvPr>
          <p:cNvSpPr>
            <a:spLocks noGrp="1"/>
          </p:cNvSpPr>
          <p:nvPr>
            <p:ph type="title"/>
          </p:nvPr>
        </p:nvSpPr>
        <p:spPr>
          <a:xfrm>
            <a:off x="838200" y="534713"/>
            <a:ext cx="10515600" cy="1325563"/>
          </a:xfrm>
        </p:spPr>
        <p:txBody>
          <a:bodyPr>
            <a:normAutofit/>
          </a:bodyPr>
          <a:lstStyle/>
          <a:p>
            <a:r>
              <a:rPr lang="en-US" sz="2800" b="1" dirty="0"/>
              <a:t>11- MBS in patients with heart failure </a:t>
            </a:r>
            <a:br>
              <a:rPr lang="en-US" dirty="0"/>
            </a:br>
            <a:r>
              <a:rPr lang="en-US" dirty="0"/>
              <a:t>	</a:t>
            </a:r>
          </a:p>
        </p:txBody>
      </p:sp>
      <p:graphicFrame>
        <p:nvGraphicFramePr>
          <p:cNvPr id="5" name="Content Placeholder 2">
            <a:extLst>
              <a:ext uri="{FF2B5EF4-FFF2-40B4-BE49-F238E27FC236}">
                <a16:creationId xmlns:a16="http://schemas.microsoft.com/office/drawing/2014/main" id="{F02DA9BC-E62F-196A-62DA-B1882B922C10}"/>
              </a:ext>
            </a:extLst>
          </p:cNvPr>
          <p:cNvGraphicFramePr>
            <a:graphicFrameLocks noGrp="1"/>
          </p:cNvGraphicFramePr>
          <p:nvPr>
            <p:ph idx="1"/>
            <p:extLst>
              <p:ext uri="{D42A27DB-BD31-4B8C-83A1-F6EECF244321}">
                <p14:modId xmlns:p14="http://schemas.microsoft.com/office/powerpoint/2010/main" val="1639221642"/>
              </p:ext>
            </p:extLst>
          </p:nvPr>
        </p:nvGraphicFramePr>
        <p:xfrm>
          <a:off x="838200" y="1623849"/>
          <a:ext cx="10515600" cy="50134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99865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DAAC590C-AD4D-09FF-66CF-F83D46993DE9}"/>
              </a:ext>
            </a:extLst>
          </p:cNvPr>
          <p:cNvSpPr txBox="1"/>
          <p:nvPr/>
        </p:nvSpPr>
        <p:spPr>
          <a:xfrm>
            <a:off x="405220" y="2107901"/>
            <a:ext cx="6298904" cy="1903534"/>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en-US" sz="1600" b="1" kern="0" dirty="0">
                <a:solidFill>
                  <a:srgbClr val="000000"/>
                </a:solidFill>
                <a:effectLst/>
                <a:ea typeface="Calibri" panose="020F0502020204030204" pitchFamily="34" charset="0"/>
              </a:rPr>
              <a:t>The search screened 95 papers but only 6 were fully analyzed. </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endParaRPr lang="en-US" sz="1600" b="1" kern="0" dirty="0">
              <a:solidFill>
                <a:srgbClr val="000000"/>
              </a:solidFill>
              <a:ea typeface="Calibri" panose="020F050202020403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en-US" sz="1600" b="1" kern="0" dirty="0">
                <a:solidFill>
                  <a:srgbClr val="000000"/>
                </a:solidFill>
                <a:effectLst/>
                <a:ea typeface="Calibri" panose="020F0502020204030204" pitchFamily="34" charset="0"/>
              </a:rPr>
              <a:t>There were guidelines or consensus statements from the European Association for the Study of Obesity (EASO) and the European Association for Endoscopic Surgery (EAES) </a:t>
            </a:r>
            <a:endParaRPr kumimoji="0" lang="en-US" sz="1400" b="1" i="0" u="none" strike="noStrike" kern="1200" cap="none" spc="0" normalizeH="0" baseline="0" noProof="0" dirty="0">
              <a:ln>
                <a:noFill/>
              </a:ln>
              <a:solidFill>
                <a:prstClr val="black"/>
              </a:solidFill>
              <a:effectLst/>
              <a:uLnTx/>
              <a:uFillTx/>
              <a:ea typeface="+mn-ea"/>
              <a:cs typeface="+mn-cs"/>
            </a:endParaRPr>
          </a:p>
        </p:txBody>
      </p:sp>
      <p:sp>
        <p:nvSpPr>
          <p:cNvPr id="7" name="Title 1">
            <a:extLst>
              <a:ext uri="{FF2B5EF4-FFF2-40B4-BE49-F238E27FC236}">
                <a16:creationId xmlns:a16="http://schemas.microsoft.com/office/drawing/2014/main" id="{52903A7A-6950-A172-60E8-09A69ABD044A}"/>
              </a:ext>
            </a:extLst>
          </p:cNvPr>
          <p:cNvSpPr>
            <a:spLocks noGrp="1"/>
          </p:cNvSpPr>
          <p:nvPr>
            <p:ph type="title"/>
          </p:nvPr>
        </p:nvSpPr>
        <p:spPr>
          <a:xfrm>
            <a:off x="838198" y="248129"/>
            <a:ext cx="10515600" cy="1325563"/>
          </a:xfrm>
        </p:spPr>
        <p:txBody>
          <a:bodyPr>
            <a:normAutofit/>
          </a:bodyPr>
          <a:lstStyle/>
          <a:p>
            <a:pPr algn="ctr"/>
            <a:r>
              <a:rPr lang="en-US" sz="2800" b="1" dirty="0"/>
              <a:t>12- Multidisciplinary care </a:t>
            </a:r>
            <a:br>
              <a:rPr lang="en-US" dirty="0"/>
            </a:br>
            <a:r>
              <a:rPr lang="en-US" dirty="0"/>
              <a:t>	</a:t>
            </a:r>
          </a:p>
        </p:txBody>
      </p:sp>
      <p:pic>
        <p:nvPicPr>
          <p:cNvPr id="8" name="Content Placeholder 5">
            <a:extLst>
              <a:ext uri="{FF2B5EF4-FFF2-40B4-BE49-F238E27FC236}">
                <a16:creationId xmlns:a16="http://schemas.microsoft.com/office/drawing/2014/main" id="{36B63F13-1F6D-84A7-0A53-9A7247EF30E4}"/>
              </a:ext>
            </a:extLst>
          </p:cNvPr>
          <p:cNvPicPr>
            <a:picLocks noGrp="1" noChangeAspect="1"/>
          </p:cNvPicPr>
          <p:nvPr>
            <p:ph idx="1"/>
          </p:nvPr>
        </p:nvPicPr>
        <p:blipFill>
          <a:blip r:embed="rId2"/>
          <a:stretch>
            <a:fillRect/>
          </a:stretch>
        </p:blipFill>
        <p:spPr>
          <a:xfrm>
            <a:off x="7065193" y="1021269"/>
            <a:ext cx="4765737" cy="5086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07363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664AA50-1499-4E49-89EE-471A41F5F54F}"/>
              </a:ext>
            </a:extLst>
          </p:cNvPr>
          <p:cNvPicPr>
            <a:picLocks noChangeAspect="1"/>
          </p:cNvPicPr>
          <p:nvPr/>
        </p:nvPicPr>
        <p:blipFill>
          <a:blip r:embed="rId2"/>
          <a:stretch>
            <a:fillRect/>
          </a:stretch>
        </p:blipFill>
        <p:spPr>
          <a:xfrm>
            <a:off x="3714635" y="843612"/>
            <a:ext cx="4762725" cy="13801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ttangolo 3">
            <a:extLst>
              <a:ext uri="{FF2B5EF4-FFF2-40B4-BE49-F238E27FC236}">
                <a16:creationId xmlns:a16="http://schemas.microsoft.com/office/drawing/2014/main" id="{815DDD4A-2BBE-4A60-89B3-F10FD55E9351}"/>
              </a:ext>
            </a:extLst>
          </p:cNvPr>
          <p:cNvSpPr/>
          <p:nvPr/>
        </p:nvSpPr>
        <p:spPr>
          <a:xfrm>
            <a:off x="623044" y="2597474"/>
            <a:ext cx="10945906" cy="3695114"/>
          </a:xfrm>
          <a:prstGeom prst="rect">
            <a:avLst/>
          </a:prstGeom>
        </p:spPr>
        <p:txBody>
          <a:bodyPr wrap="square">
            <a:spAutoFit/>
          </a:bodyPr>
          <a:lstStyle/>
          <a:p>
            <a:pPr marL="285750" indent="-285750" algn="ctr">
              <a:lnSpc>
                <a:spcPct val="150000"/>
              </a:lnSpc>
              <a:buFont typeface="Wingdings" panose="05000000000000000000" pitchFamily="2" charset="2"/>
              <a:buChar char="Ø"/>
            </a:pPr>
            <a:endParaRPr lang="en-US" b="1" dirty="0"/>
          </a:p>
          <a:p>
            <a:pPr marL="342900" indent="-342900" algn="ctr">
              <a:lnSpc>
                <a:spcPct val="150000"/>
              </a:lnSpc>
              <a:buFont typeface="Wingdings" panose="05000000000000000000" pitchFamily="2" charset="2"/>
              <a:buChar char="Ø"/>
            </a:pPr>
            <a:r>
              <a:rPr lang="en-US" sz="2000" b="1" dirty="0"/>
              <a:t>Patients whose BMI exceeds 40 </a:t>
            </a:r>
          </a:p>
          <a:p>
            <a:pPr marL="342900" indent="-342900" algn="ctr">
              <a:lnSpc>
                <a:spcPct val="150000"/>
              </a:lnSpc>
              <a:buFont typeface="Wingdings" panose="05000000000000000000" pitchFamily="2" charset="2"/>
              <a:buChar char="Ø"/>
            </a:pPr>
            <a:endParaRPr lang="en-US" sz="2000" b="1" dirty="0"/>
          </a:p>
          <a:p>
            <a:pPr marL="342900" indent="-342900" algn="ctr">
              <a:lnSpc>
                <a:spcPct val="150000"/>
              </a:lnSpc>
              <a:buFont typeface="Wingdings" panose="05000000000000000000" pitchFamily="2" charset="2"/>
              <a:buChar char="Ø"/>
            </a:pPr>
            <a:r>
              <a:rPr lang="en-US" sz="2000" b="1" dirty="0"/>
              <a:t>In certain instances less severely obese patients (with BMI’s between 35 and 40) </a:t>
            </a:r>
          </a:p>
          <a:p>
            <a:pPr marL="342900" indent="-342900" algn="ctr">
              <a:lnSpc>
                <a:spcPct val="150000"/>
              </a:lnSpc>
              <a:buFont typeface="Wingdings" panose="05000000000000000000" pitchFamily="2" charset="2"/>
              <a:buChar char="Ø"/>
            </a:pPr>
            <a:endParaRPr lang="en-US" sz="2000" b="1" dirty="0"/>
          </a:p>
          <a:p>
            <a:pPr marL="342900" indent="-342900" algn="ctr">
              <a:lnSpc>
                <a:spcPct val="150000"/>
              </a:lnSpc>
              <a:buFont typeface="Wingdings" panose="05000000000000000000" pitchFamily="2" charset="2"/>
              <a:buChar char="Ø"/>
            </a:pPr>
            <a:r>
              <a:rPr lang="en-US" sz="2000" b="1" dirty="0"/>
              <a:t>Children and adolescents have not been sufficiently studied</a:t>
            </a:r>
          </a:p>
          <a:p>
            <a:pPr marL="342900" indent="-342900" algn="ctr">
              <a:lnSpc>
                <a:spcPct val="150000"/>
              </a:lnSpc>
              <a:buFont typeface="Wingdings" panose="05000000000000000000" pitchFamily="2" charset="2"/>
              <a:buChar char="Ø"/>
            </a:pPr>
            <a:endParaRPr lang="en-US" sz="2000" b="1" dirty="0"/>
          </a:p>
          <a:p>
            <a:pPr marL="342900" indent="-342900" algn="ctr">
              <a:lnSpc>
                <a:spcPct val="150000"/>
              </a:lnSpc>
              <a:buFont typeface="Wingdings" panose="05000000000000000000" pitchFamily="2" charset="2"/>
              <a:buChar char="Ø"/>
            </a:pPr>
            <a:r>
              <a:rPr lang="en-US" sz="2000" b="1" dirty="0"/>
              <a:t>patients should first be considered for treatment in a nonsurgical program</a:t>
            </a:r>
          </a:p>
        </p:txBody>
      </p:sp>
    </p:spTree>
    <p:extLst>
      <p:ext uri="{BB962C8B-B14F-4D97-AF65-F5344CB8AC3E}">
        <p14:creationId xmlns:p14="http://schemas.microsoft.com/office/powerpoint/2010/main" val="33535672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DD084-2B05-75AE-C384-4E4DB4EA2095}"/>
              </a:ext>
            </a:extLst>
          </p:cNvPr>
          <p:cNvSpPr>
            <a:spLocks noGrp="1"/>
          </p:cNvSpPr>
          <p:nvPr>
            <p:ph type="title"/>
          </p:nvPr>
        </p:nvSpPr>
        <p:spPr>
          <a:xfrm>
            <a:off x="838200" y="298286"/>
            <a:ext cx="10515600" cy="1325563"/>
          </a:xfrm>
        </p:spPr>
        <p:txBody>
          <a:bodyPr>
            <a:normAutofit/>
          </a:bodyPr>
          <a:lstStyle/>
          <a:p>
            <a:r>
              <a:rPr lang="en-US" sz="2800" b="1" dirty="0"/>
              <a:t>12- Multidisciplinary care </a:t>
            </a:r>
            <a:br>
              <a:rPr lang="en-US" dirty="0"/>
            </a:br>
            <a:r>
              <a:rPr lang="en-US" dirty="0"/>
              <a:t>	</a:t>
            </a:r>
          </a:p>
        </p:txBody>
      </p:sp>
      <p:graphicFrame>
        <p:nvGraphicFramePr>
          <p:cNvPr id="5" name="Content Placeholder 2">
            <a:extLst>
              <a:ext uri="{FF2B5EF4-FFF2-40B4-BE49-F238E27FC236}">
                <a16:creationId xmlns:a16="http://schemas.microsoft.com/office/drawing/2014/main" id="{F02DA9BC-E62F-196A-62DA-B1882B922C10}"/>
              </a:ext>
            </a:extLst>
          </p:cNvPr>
          <p:cNvGraphicFramePr>
            <a:graphicFrameLocks noGrp="1"/>
          </p:cNvGraphicFramePr>
          <p:nvPr>
            <p:ph idx="1"/>
            <p:extLst>
              <p:ext uri="{D42A27DB-BD31-4B8C-83A1-F6EECF244321}">
                <p14:modId xmlns:p14="http://schemas.microsoft.com/office/powerpoint/2010/main" val="1546935536"/>
              </p:ext>
            </p:extLst>
          </p:nvPr>
        </p:nvGraphicFramePr>
        <p:xfrm>
          <a:off x="838200" y="1623849"/>
          <a:ext cx="10515600" cy="50134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781387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Rectangle 14">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DAAC590C-AD4D-09FF-66CF-F83D46993DE9}"/>
              </a:ext>
            </a:extLst>
          </p:cNvPr>
          <p:cNvSpPr txBox="1"/>
          <p:nvPr/>
        </p:nvSpPr>
        <p:spPr>
          <a:xfrm>
            <a:off x="506672" y="2325021"/>
            <a:ext cx="5690780" cy="3011530"/>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1600" b="1" i="0" u="none" strike="noStrike" kern="0" cap="none" spc="0" normalizeH="0" baseline="0" noProof="0" dirty="0">
                <a:ln>
                  <a:noFill/>
                </a:ln>
                <a:solidFill>
                  <a:srgbClr val="000000"/>
                </a:solidFill>
                <a:effectLst/>
                <a:uLnTx/>
                <a:uFillTx/>
                <a:latin typeface="Aptos" panose="02110004020202020204"/>
                <a:ea typeface="Calibri" panose="020F0502020204030204" pitchFamily="34" charset="0"/>
                <a:cs typeface="+mn-cs"/>
              </a:rPr>
              <a:t>Twenty-six studies were selected for this Systematic Review</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endParaRPr lang="en-US" sz="1600" b="1" kern="0" dirty="0">
              <a:solidFill>
                <a:srgbClr val="000000"/>
              </a:solidFill>
              <a:latin typeface="Aptos" panose="02110004020202020204"/>
              <a:ea typeface="Calibri" panose="020F050202020403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1600" b="1" i="0" u="none" strike="noStrike" kern="0" cap="none" spc="0" normalizeH="0" baseline="0" noProof="0" dirty="0">
                <a:ln>
                  <a:noFill/>
                </a:ln>
                <a:solidFill>
                  <a:srgbClr val="000000"/>
                </a:solidFill>
                <a:effectLst/>
                <a:uLnTx/>
                <a:uFillTx/>
                <a:latin typeface="Aptos" panose="02110004020202020204"/>
                <a:ea typeface="Calibri" panose="020F0502020204030204" pitchFamily="34" charset="0"/>
                <a:cs typeface="+mn-cs"/>
              </a:rPr>
              <a:t> All studies were retrospective with a good/fair quality. </a:t>
            </a: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endParaRPr lang="en-US" sz="1600" b="1" kern="0" dirty="0">
              <a:solidFill>
                <a:srgbClr val="000000"/>
              </a:solidFill>
              <a:latin typeface="Aptos" panose="02110004020202020204"/>
              <a:ea typeface="Calibri" panose="020F0502020204030204" pitchFamily="34" charset="0"/>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endParaRPr kumimoji="0" lang="en-US" sz="1600" b="1" i="0" u="none" strike="noStrike" kern="0" cap="none" spc="0" normalizeH="0" baseline="0" noProof="0" dirty="0">
              <a:ln>
                <a:noFill/>
              </a:ln>
              <a:solidFill>
                <a:srgbClr val="000000"/>
              </a:solidFill>
              <a:effectLst/>
              <a:uLnTx/>
              <a:uFillTx/>
              <a:latin typeface="Aptos" panose="02110004020202020204"/>
              <a:ea typeface="Calibri" panose="020F0502020204030204" pitchFamily="34" charset="0"/>
              <a:cs typeface="+mn-cs"/>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1600" b="1" i="0" u="none" strike="noStrike" kern="0" cap="none" spc="0" normalizeH="0" baseline="0" noProof="0" dirty="0">
                <a:ln>
                  <a:noFill/>
                </a:ln>
                <a:solidFill>
                  <a:srgbClr val="000000"/>
                </a:solidFill>
                <a:effectLst/>
                <a:uLnTx/>
                <a:uFillTx/>
                <a:latin typeface="Aptos" panose="02110004020202020204"/>
                <a:ea typeface="Calibri" panose="020F0502020204030204" pitchFamily="34" charset="0"/>
                <a:cs typeface="+mn-cs"/>
              </a:rPr>
              <a:t>Recent articles report conversion from AGB and SG and revision of RYGB and OAGB. </a:t>
            </a:r>
            <a:endPar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Title 1">
            <a:extLst>
              <a:ext uri="{FF2B5EF4-FFF2-40B4-BE49-F238E27FC236}">
                <a16:creationId xmlns:a16="http://schemas.microsoft.com/office/drawing/2014/main" id="{17874970-4CC2-96FF-7748-16C6F88CE8AF}"/>
              </a:ext>
            </a:extLst>
          </p:cNvPr>
          <p:cNvSpPr>
            <a:spLocks noGrp="1"/>
          </p:cNvSpPr>
          <p:nvPr>
            <p:ph type="title"/>
          </p:nvPr>
        </p:nvSpPr>
        <p:spPr>
          <a:xfrm>
            <a:off x="734055" y="316853"/>
            <a:ext cx="10515600" cy="1325563"/>
          </a:xfrm>
        </p:spPr>
        <p:txBody>
          <a:bodyPr>
            <a:normAutofit/>
          </a:bodyPr>
          <a:lstStyle/>
          <a:p>
            <a:pPr algn="ctr"/>
            <a:r>
              <a:rPr lang="en-US" sz="2800" b="1" dirty="0"/>
              <a:t>13- Revisional Surgery</a:t>
            </a:r>
            <a:br>
              <a:rPr lang="en-US" dirty="0"/>
            </a:br>
            <a:r>
              <a:rPr lang="en-US" dirty="0"/>
              <a:t>	</a:t>
            </a:r>
          </a:p>
        </p:txBody>
      </p:sp>
      <p:pic>
        <p:nvPicPr>
          <p:cNvPr id="10" name="Content Placeholder 5">
            <a:extLst>
              <a:ext uri="{FF2B5EF4-FFF2-40B4-BE49-F238E27FC236}">
                <a16:creationId xmlns:a16="http://schemas.microsoft.com/office/drawing/2014/main" id="{63E1070B-E9E1-6442-3693-807D954AC650}"/>
              </a:ext>
            </a:extLst>
          </p:cNvPr>
          <p:cNvPicPr>
            <a:picLocks noGrp="1" noChangeAspect="1"/>
          </p:cNvPicPr>
          <p:nvPr>
            <p:ph idx="1"/>
          </p:nvPr>
        </p:nvPicPr>
        <p:blipFill>
          <a:blip r:embed="rId2"/>
          <a:stretch>
            <a:fillRect/>
          </a:stretch>
        </p:blipFill>
        <p:spPr>
          <a:xfrm>
            <a:off x="6704124" y="1347868"/>
            <a:ext cx="5208587" cy="45965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65577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DD084-2B05-75AE-C384-4E4DB4EA2095}"/>
              </a:ext>
            </a:extLst>
          </p:cNvPr>
          <p:cNvSpPr>
            <a:spLocks noGrp="1"/>
          </p:cNvSpPr>
          <p:nvPr>
            <p:ph type="title"/>
          </p:nvPr>
        </p:nvSpPr>
        <p:spPr>
          <a:xfrm>
            <a:off x="838200" y="597774"/>
            <a:ext cx="10515600" cy="1325563"/>
          </a:xfrm>
        </p:spPr>
        <p:txBody>
          <a:bodyPr>
            <a:normAutofit/>
          </a:bodyPr>
          <a:lstStyle/>
          <a:p>
            <a:r>
              <a:rPr lang="en-US" sz="2800" b="1" dirty="0"/>
              <a:t>13- Revisional Surgery</a:t>
            </a:r>
            <a:br>
              <a:rPr lang="en-US" dirty="0"/>
            </a:br>
            <a:r>
              <a:rPr lang="en-US" dirty="0"/>
              <a:t>	</a:t>
            </a:r>
          </a:p>
        </p:txBody>
      </p:sp>
      <p:graphicFrame>
        <p:nvGraphicFramePr>
          <p:cNvPr id="5" name="Content Placeholder 2">
            <a:extLst>
              <a:ext uri="{FF2B5EF4-FFF2-40B4-BE49-F238E27FC236}">
                <a16:creationId xmlns:a16="http://schemas.microsoft.com/office/drawing/2014/main" id="{F02DA9BC-E62F-196A-62DA-B1882B922C10}"/>
              </a:ext>
            </a:extLst>
          </p:cNvPr>
          <p:cNvGraphicFramePr>
            <a:graphicFrameLocks noGrp="1"/>
          </p:cNvGraphicFramePr>
          <p:nvPr>
            <p:ph idx="1"/>
            <p:extLst>
              <p:ext uri="{D42A27DB-BD31-4B8C-83A1-F6EECF244321}">
                <p14:modId xmlns:p14="http://schemas.microsoft.com/office/powerpoint/2010/main" val="131071704"/>
              </p:ext>
            </p:extLst>
          </p:nvPr>
        </p:nvGraphicFramePr>
        <p:xfrm>
          <a:off x="838200" y="1623849"/>
          <a:ext cx="10515600" cy="50134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79442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6" name="Straight Connector 1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A2D5BBB-C43F-25F5-2602-5C6F1043C161}"/>
              </a:ext>
            </a:extLst>
          </p:cNvPr>
          <p:cNvPicPr>
            <a:picLocks noChangeAspect="1"/>
          </p:cNvPicPr>
          <p:nvPr/>
        </p:nvPicPr>
        <p:blipFill>
          <a:blip r:embed="rId2"/>
          <a:stretch>
            <a:fillRect/>
          </a:stretch>
        </p:blipFill>
        <p:spPr>
          <a:xfrm>
            <a:off x="772497" y="1292116"/>
            <a:ext cx="10614922" cy="4422884"/>
          </a:xfrm>
          <a:prstGeom prst="rect">
            <a:avLst/>
          </a:prstGeom>
        </p:spPr>
      </p:pic>
      <p:pic>
        <p:nvPicPr>
          <p:cNvPr id="6" name="Picture 5">
            <a:extLst>
              <a:ext uri="{FF2B5EF4-FFF2-40B4-BE49-F238E27FC236}">
                <a16:creationId xmlns:a16="http://schemas.microsoft.com/office/drawing/2014/main" id="{3E6ED51D-9C9E-D5E8-FE31-8B383C85D6E1}"/>
              </a:ext>
            </a:extLst>
          </p:cNvPr>
          <p:cNvPicPr>
            <a:picLocks noChangeAspect="1"/>
          </p:cNvPicPr>
          <p:nvPr/>
        </p:nvPicPr>
        <p:blipFill>
          <a:blip r:embed="rId3"/>
          <a:stretch>
            <a:fillRect/>
          </a:stretch>
        </p:blipFill>
        <p:spPr>
          <a:xfrm>
            <a:off x="2788198" y="3429000"/>
            <a:ext cx="1894158" cy="1101704"/>
          </a:xfrm>
          <a:prstGeom prst="rect">
            <a:avLst/>
          </a:prstGeom>
        </p:spPr>
      </p:pic>
    </p:spTree>
    <p:extLst>
      <p:ext uri="{BB962C8B-B14F-4D97-AF65-F5344CB8AC3E}">
        <p14:creationId xmlns:p14="http://schemas.microsoft.com/office/powerpoint/2010/main" val="23773648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6" name="Straight Connector 1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C0FE7D0-FAD0-63F3-EA9D-5BA1A8055AB7}"/>
              </a:ext>
            </a:extLst>
          </p:cNvPr>
          <p:cNvPicPr>
            <a:picLocks noChangeAspect="1"/>
          </p:cNvPicPr>
          <p:nvPr/>
        </p:nvPicPr>
        <p:blipFill>
          <a:blip r:embed="rId2"/>
          <a:stretch>
            <a:fillRect/>
          </a:stretch>
        </p:blipFill>
        <p:spPr>
          <a:xfrm>
            <a:off x="2130921" y="922282"/>
            <a:ext cx="7962244" cy="22781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415E69F9-FC9D-7F6F-F03F-7667D5376497}"/>
              </a:ext>
            </a:extLst>
          </p:cNvPr>
          <p:cNvPicPr>
            <a:picLocks noChangeAspect="1"/>
          </p:cNvPicPr>
          <p:nvPr/>
        </p:nvPicPr>
        <p:blipFill>
          <a:blip r:embed="rId3"/>
          <a:stretch>
            <a:fillRect/>
          </a:stretch>
        </p:blipFill>
        <p:spPr>
          <a:xfrm>
            <a:off x="2343514" y="3515467"/>
            <a:ext cx="7504972" cy="2531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456631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6" name="Straight Connector 1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B7EDBE0-E8BC-216F-4E84-095020271FE6}"/>
              </a:ext>
            </a:extLst>
          </p:cNvPr>
          <p:cNvSpPr txBox="1"/>
          <p:nvPr/>
        </p:nvSpPr>
        <p:spPr>
          <a:xfrm>
            <a:off x="901541" y="4466101"/>
            <a:ext cx="10421001" cy="1580369"/>
          </a:xfrm>
          <a:prstGeom prst="rect">
            <a:avLst/>
          </a:prstGeom>
          <a:solidFill>
            <a:schemeClr val="bg1"/>
          </a:solidFill>
        </p:spPr>
        <p:txBody>
          <a:bodyPr wrap="square">
            <a:spAutoFit/>
          </a:bodyPr>
          <a:lstStyle/>
          <a:p>
            <a:pPr marL="285750" indent="-285750">
              <a:lnSpc>
                <a:spcPct val="150000"/>
              </a:lnSpc>
              <a:buFont typeface="Wingdings" panose="05000000000000000000" pitchFamily="2" charset="2"/>
              <a:buChar char="Ø"/>
            </a:pPr>
            <a:r>
              <a:rPr lang="en-US" sz="1600" b="1" dirty="0"/>
              <a:t>Despite there are universally accepted indications for considering bariatric surgery </a:t>
            </a:r>
          </a:p>
          <a:p>
            <a:pPr marL="285750" indent="-285750">
              <a:lnSpc>
                <a:spcPct val="150000"/>
              </a:lnSpc>
              <a:buFont typeface="Wingdings" panose="05000000000000000000" pitchFamily="2" charset="2"/>
              <a:buChar char="Ø"/>
            </a:pPr>
            <a:endParaRPr lang="en-US" sz="1600" b="1" dirty="0"/>
          </a:p>
          <a:p>
            <a:pPr marL="285750" indent="-285750">
              <a:lnSpc>
                <a:spcPct val="150000"/>
              </a:lnSpc>
              <a:buFont typeface="Wingdings" panose="05000000000000000000" pitchFamily="2" charset="2"/>
              <a:buChar char="Ø"/>
            </a:pPr>
            <a:r>
              <a:rPr lang="en-US" sz="1600" b="1" dirty="0"/>
              <a:t>there are no defined criteria for the use of each procedure nor guidelines for a </a:t>
            </a:r>
            <a:r>
              <a:rPr lang="en-US" b="1" dirty="0">
                <a:solidFill>
                  <a:srgbClr val="FF0000"/>
                </a:solidFill>
              </a:rPr>
              <a:t>patient-tailored decision </a:t>
            </a:r>
            <a:r>
              <a:rPr lang="en-US" sz="1600" b="1" dirty="0"/>
              <a:t>among different technical procedures in order to optimize bariatric surgery outcomes.</a:t>
            </a:r>
          </a:p>
        </p:txBody>
      </p:sp>
      <p:pic>
        <p:nvPicPr>
          <p:cNvPr id="6" name="Picture 5">
            <a:extLst>
              <a:ext uri="{FF2B5EF4-FFF2-40B4-BE49-F238E27FC236}">
                <a16:creationId xmlns:a16="http://schemas.microsoft.com/office/drawing/2014/main" id="{FDF95B01-D4BD-AF1F-19EB-B70480EEC9A7}"/>
              </a:ext>
            </a:extLst>
          </p:cNvPr>
          <p:cNvPicPr>
            <a:picLocks noChangeAspect="1"/>
          </p:cNvPicPr>
          <p:nvPr/>
        </p:nvPicPr>
        <p:blipFill>
          <a:blip r:embed="rId2"/>
          <a:stretch>
            <a:fillRect/>
          </a:stretch>
        </p:blipFill>
        <p:spPr>
          <a:xfrm>
            <a:off x="2230063" y="637561"/>
            <a:ext cx="7763958" cy="35437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196841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4">
            <a:extLst>
              <a:ext uri="{FF2B5EF4-FFF2-40B4-BE49-F238E27FC236}">
                <a16:creationId xmlns:a16="http://schemas.microsoft.com/office/drawing/2014/main" id="{EAA17A84-0D28-5BBE-DE04-95132EA73B74}"/>
              </a:ext>
            </a:extLst>
          </p:cNvPr>
          <p:cNvPicPr>
            <a:picLocks noChangeAspect="1"/>
          </p:cNvPicPr>
          <p:nvPr/>
        </p:nvPicPr>
        <p:blipFill>
          <a:blip r:embed="rId2"/>
          <a:stretch>
            <a:fillRect/>
          </a:stretch>
        </p:blipFill>
        <p:spPr>
          <a:xfrm>
            <a:off x="0" y="0"/>
            <a:ext cx="4866386" cy="6858000"/>
          </a:xfrm>
          <a:prstGeom prst="rect">
            <a:avLst/>
          </a:prstGeom>
        </p:spPr>
      </p:pic>
      <p:pic>
        <p:nvPicPr>
          <p:cNvPr id="4" name="Picture 3">
            <a:extLst>
              <a:ext uri="{FF2B5EF4-FFF2-40B4-BE49-F238E27FC236}">
                <a16:creationId xmlns:a16="http://schemas.microsoft.com/office/drawing/2014/main" id="{BF8A7220-8528-C952-5316-7A6E732E880C}"/>
              </a:ext>
            </a:extLst>
          </p:cNvPr>
          <p:cNvPicPr>
            <a:picLocks noChangeAspect="1"/>
          </p:cNvPicPr>
          <p:nvPr/>
        </p:nvPicPr>
        <p:blipFill>
          <a:blip r:embed="rId3"/>
          <a:stretch>
            <a:fillRect/>
          </a:stretch>
        </p:blipFill>
        <p:spPr>
          <a:xfrm>
            <a:off x="6301221" y="368626"/>
            <a:ext cx="4155856" cy="4155856"/>
          </a:xfrm>
          <a:prstGeom prst="rect">
            <a:avLst/>
          </a:prstGeom>
        </p:spPr>
      </p:pic>
      <p:sp>
        <p:nvSpPr>
          <p:cNvPr id="5" name="CasellaDiTesto 5">
            <a:extLst>
              <a:ext uri="{FF2B5EF4-FFF2-40B4-BE49-F238E27FC236}">
                <a16:creationId xmlns:a16="http://schemas.microsoft.com/office/drawing/2014/main" id="{F3EADAD5-AD81-F9BA-92A7-C1E0B95E19C5}"/>
              </a:ext>
            </a:extLst>
          </p:cNvPr>
          <p:cNvSpPr txBox="1"/>
          <p:nvPr/>
        </p:nvSpPr>
        <p:spPr>
          <a:xfrm>
            <a:off x="6010276" y="4524482"/>
            <a:ext cx="5389115" cy="2185214"/>
          </a:xfrm>
          <a:prstGeom prst="rect">
            <a:avLst/>
          </a:prstGeom>
          <a:noFill/>
        </p:spPr>
        <p:txBody>
          <a:bodyPr wrap="square">
            <a:spAutoFit/>
          </a:bodyPr>
          <a:lstStyle/>
          <a:p>
            <a:r>
              <a:rPr lang="it-IT" sz="2800" b="1" dirty="0">
                <a:solidFill>
                  <a:srgbClr val="18416D"/>
                </a:solidFill>
                <a:latin typeface="Calibri" panose="020F0502020204030204" pitchFamily="34" charset="0"/>
                <a:cs typeface="Calibri" panose="020F0502020204030204" pitchFamily="34" charset="0"/>
              </a:rPr>
              <a:t>Antonio Vitiello M.D. PhD FIFSO</a:t>
            </a:r>
          </a:p>
          <a:p>
            <a:endParaRPr lang="it-IT" dirty="0">
              <a:solidFill>
                <a:srgbClr val="18416D"/>
              </a:solidFill>
              <a:latin typeface="Calibri" panose="020F0502020204030204" pitchFamily="34" charset="0"/>
              <a:cs typeface="Calibri" panose="020F0502020204030204" pitchFamily="34" charset="0"/>
            </a:endParaRPr>
          </a:p>
          <a:p>
            <a:r>
              <a:rPr lang="it-IT" dirty="0">
                <a:solidFill>
                  <a:srgbClr val="18416D"/>
                </a:solidFill>
                <a:latin typeface="Calibri" panose="020F0502020204030204" pitchFamily="34" charset="0"/>
                <a:cs typeface="Calibri" panose="020F0502020204030204" pitchFamily="34" charset="0"/>
              </a:rPr>
              <a:t>Ricercatore in Chirurgia Generale</a:t>
            </a:r>
          </a:p>
          <a:p>
            <a:r>
              <a:rPr lang="it-IT" dirty="0">
                <a:solidFill>
                  <a:srgbClr val="18416D"/>
                </a:solidFill>
                <a:latin typeface="Calibri" panose="020F0502020204030204" pitchFamily="34" charset="0"/>
                <a:cs typeface="Calibri" panose="020F0502020204030204" pitchFamily="34" charset="0"/>
              </a:rPr>
              <a:t>AOU Federico II di Napoli</a:t>
            </a:r>
          </a:p>
          <a:p>
            <a:endParaRPr lang="it-IT" dirty="0">
              <a:solidFill>
                <a:srgbClr val="18416D"/>
              </a:solidFill>
              <a:latin typeface="Calibri" panose="020F0502020204030204" pitchFamily="34" charset="0"/>
              <a:cs typeface="Calibri" panose="020F0502020204030204" pitchFamily="34" charset="0"/>
            </a:endParaRPr>
          </a:p>
          <a:p>
            <a:r>
              <a:rPr lang="it-IT" dirty="0">
                <a:solidFill>
                  <a:srgbClr val="18416D"/>
                </a:solidFill>
                <a:latin typeface="Calibri" panose="020F0502020204030204" pitchFamily="34" charset="0"/>
                <a:cs typeface="Calibri" panose="020F0502020204030204" pitchFamily="34" charset="0"/>
              </a:rPr>
              <a:t>Dirigente Medico- UOC Chirurgia Generale Oncologica e Mininvasiva - Direttore Prof. Vincenzo Pilone</a:t>
            </a:r>
          </a:p>
        </p:txBody>
      </p:sp>
    </p:spTree>
    <p:extLst>
      <p:ext uri="{BB962C8B-B14F-4D97-AF65-F5344CB8AC3E}">
        <p14:creationId xmlns:p14="http://schemas.microsoft.com/office/powerpoint/2010/main" val="913821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23D79C04-14B3-0B83-6D86-0AB8FB153A72}"/>
              </a:ext>
            </a:extLst>
          </p:cNvPr>
          <p:cNvPicPr>
            <a:picLocks noChangeAspect="1"/>
          </p:cNvPicPr>
          <p:nvPr/>
        </p:nvPicPr>
        <p:blipFill rotWithShape="1">
          <a:blip r:embed="rId2"/>
          <a:srcRect l="13653" t="6666" r="39547" b="17823"/>
          <a:stretch/>
        </p:blipFill>
        <p:spPr>
          <a:xfrm>
            <a:off x="643467" y="1026299"/>
            <a:ext cx="5294716" cy="4805399"/>
          </a:xfrm>
          <a:prstGeom prst="rect">
            <a:avLst/>
          </a:prstGeom>
        </p:spPr>
      </p:pic>
      <p:cxnSp>
        <p:nvCxnSpPr>
          <p:cNvPr id="18" name="Straight Connector 17">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9" name="Immagine 8">
            <a:extLst>
              <a:ext uri="{FF2B5EF4-FFF2-40B4-BE49-F238E27FC236}">
                <a16:creationId xmlns:a16="http://schemas.microsoft.com/office/drawing/2014/main" id="{58A18814-2A61-4EAA-DFF9-D4C3E26F16C9}"/>
              </a:ext>
            </a:extLst>
          </p:cNvPr>
          <p:cNvPicPr>
            <a:picLocks noChangeAspect="1"/>
          </p:cNvPicPr>
          <p:nvPr/>
        </p:nvPicPr>
        <p:blipFill>
          <a:blip r:embed="rId3"/>
          <a:stretch>
            <a:fillRect/>
          </a:stretch>
        </p:blipFill>
        <p:spPr>
          <a:xfrm>
            <a:off x="6253817" y="1589086"/>
            <a:ext cx="5294715" cy="3679827"/>
          </a:xfrm>
          <a:prstGeom prst="rect">
            <a:avLst/>
          </a:prstGeom>
        </p:spPr>
      </p:pic>
    </p:spTree>
    <p:extLst>
      <p:ext uri="{BB962C8B-B14F-4D97-AF65-F5344CB8AC3E}">
        <p14:creationId xmlns:p14="http://schemas.microsoft.com/office/powerpoint/2010/main" val="3777874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D19731C1-446E-A8A7-F657-F2803F97C59E}"/>
              </a:ext>
            </a:extLst>
          </p:cNvPr>
          <p:cNvPicPr>
            <a:picLocks noChangeAspect="1"/>
          </p:cNvPicPr>
          <p:nvPr/>
        </p:nvPicPr>
        <p:blipFill>
          <a:blip r:embed="rId2"/>
          <a:stretch>
            <a:fillRect/>
          </a:stretch>
        </p:blipFill>
        <p:spPr>
          <a:xfrm>
            <a:off x="643467" y="1435330"/>
            <a:ext cx="5303635" cy="4038735"/>
          </a:xfrm>
          <a:prstGeom prst="rect">
            <a:avLst/>
          </a:prstGeom>
        </p:spPr>
      </p:pic>
      <p:pic>
        <p:nvPicPr>
          <p:cNvPr id="7" name="Immagine 6">
            <a:extLst>
              <a:ext uri="{FF2B5EF4-FFF2-40B4-BE49-F238E27FC236}">
                <a16:creationId xmlns:a16="http://schemas.microsoft.com/office/drawing/2014/main" id="{76776283-085C-8562-2918-28DC622E9395}"/>
              </a:ext>
            </a:extLst>
          </p:cNvPr>
          <p:cNvPicPr>
            <a:picLocks noChangeAspect="1"/>
          </p:cNvPicPr>
          <p:nvPr/>
        </p:nvPicPr>
        <p:blipFill>
          <a:blip r:embed="rId3"/>
          <a:stretch>
            <a:fillRect/>
          </a:stretch>
        </p:blipFill>
        <p:spPr>
          <a:xfrm>
            <a:off x="6400257" y="1383935"/>
            <a:ext cx="5148276" cy="4038735"/>
          </a:xfrm>
          <a:prstGeom prst="rect">
            <a:avLst/>
          </a:prstGeom>
        </p:spPr>
      </p:pic>
      <p:sp>
        <p:nvSpPr>
          <p:cNvPr id="8" name="Ovale 7">
            <a:extLst>
              <a:ext uri="{FF2B5EF4-FFF2-40B4-BE49-F238E27FC236}">
                <a16:creationId xmlns:a16="http://schemas.microsoft.com/office/drawing/2014/main" id="{BA8AE065-6FB8-AA15-6F25-00A57F7B9F9E}"/>
              </a:ext>
            </a:extLst>
          </p:cNvPr>
          <p:cNvSpPr/>
          <p:nvPr/>
        </p:nvSpPr>
        <p:spPr>
          <a:xfrm>
            <a:off x="7937541" y="2946276"/>
            <a:ext cx="952002" cy="3870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tx1"/>
                </a:solidFill>
              </a:ln>
              <a:noFill/>
            </a:endParaRPr>
          </a:p>
        </p:txBody>
      </p:sp>
      <p:sp>
        <p:nvSpPr>
          <p:cNvPr id="12" name="Ovale 11">
            <a:extLst>
              <a:ext uri="{FF2B5EF4-FFF2-40B4-BE49-F238E27FC236}">
                <a16:creationId xmlns:a16="http://schemas.microsoft.com/office/drawing/2014/main" id="{3FE64384-5CC1-844A-FE65-C1F393D9FF04}"/>
              </a:ext>
            </a:extLst>
          </p:cNvPr>
          <p:cNvSpPr/>
          <p:nvPr/>
        </p:nvSpPr>
        <p:spPr>
          <a:xfrm>
            <a:off x="8022393" y="4053846"/>
            <a:ext cx="782299" cy="3211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tx1"/>
                </a:solidFill>
              </a:ln>
              <a:noFill/>
            </a:endParaRPr>
          </a:p>
        </p:txBody>
      </p:sp>
      <p:sp>
        <p:nvSpPr>
          <p:cNvPr id="13" name="Ovale 12">
            <a:extLst>
              <a:ext uri="{FF2B5EF4-FFF2-40B4-BE49-F238E27FC236}">
                <a16:creationId xmlns:a16="http://schemas.microsoft.com/office/drawing/2014/main" id="{631565FE-DD2E-8843-7550-8A01F40209AD}"/>
              </a:ext>
            </a:extLst>
          </p:cNvPr>
          <p:cNvSpPr/>
          <p:nvPr/>
        </p:nvSpPr>
        <p:spPr>
          <a:xfrm>
            <a:off x="3062345" y="3971500"/>
            <a:ext cx="952002" cy="3870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tx1"/>
                </a:solidFill>
              </a:ln>
              <a:noFill/>
            </a:endParaRPr>
          </a:p>
        </p:txBody>
      </p:sp>
    </p:spTree>
    <p:extLst>
      <p:ext uri="{BB962C8B-B14F-4D97-AF65-F5344CB8AC3E}">
        <p14:creationId xmlns:p14="http://schemas.microsoft.com/office/powerpoint/2010/main" val="2874065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magine 1">
            <a:extLst>
              <a:ext uri="{FF2B5EF4-FFF2-40B4-BE49-F238E27FC236}">
                <a16:creationId xmlns:a16="http://schemas.microsoft.com/office/drawing/2014/main" id="{15D1BBB8-AE6C-C476-E961-BAC064C56BF2}"/>
              </a:ext>
            </a:extLst>
          </p:cNvPr>
          <p:cNvPicPr>
            <a:picLocks noChangeAspect="1"/>
          </p:cNvPicPr>
          <p:nvPr/>
        </p:nvPicPr>
        <p:blipFill rotWithShape="1">
          <a:blip r:embed="rId2"/>
          <a:srcRect t="38091" r="-2" b="22030"/>
          <a:stretch/>
        </p:blipFill>
        <p:spPr>
          <a:xfrm>
            <a:off x="321730" y="321732"/>
            <a:ext cx="5674897" cy="3017405"/>
          </a:xfrm>
          <a:prstGeom prst="rect">
            <a:avLst/>
          </a:prstGeom>
        </p:spPr>
      </p:pic>
      <p:pic>
        <p:nvPicPr>
          <p:cNvPr id="3" name="Immagine 2">
            <a:extLst>
              <a:ext uri="{FF2B5EF4-FFF2-40B4-BE49-F238E27FC236}">
                <a16:creationId xmlns:a16="http://schemas.microsoft.com/office/drawing/2014/main" id="{3A48FD56-36EA-3028-4CD2-941D272E259F}"/>
              </a:ext>
            </a:extLst>
          </p:cNvPr>
          <p:cNvPicPr>
            <a:picLocks noChangeAspect="1"/>
          </p:cNvPicPr>
          <p:nvPr/>
        </p:nvPicPr>
        <p:blipFill rotWithShape="1">
          <a:blip r:embed="rId3"/>
          <a:srcRect t="24295" r="-2" b="13759"/>
          <a:stretch/>
        </p:blipFill>
        <p:spPr>
          <a:xfrm>
            <a:off x="321730" y="3510853"/>
            <a:ext cx="5674897" cy="2789954"/>
          </a:xfrm>
          <a:prstGeom prst="rect">
            <a:avLst/>
          </a:prstGeom>
        </p:spPr>
      </p:pic>
      <p:pic>
        <p:nvPicPr>
          <p:cNvPr id="4" name="Immagine 3">
            <a:extLst>
              <a:ext uri="{FF2B5EF4-FFF2-40B4-BE49-F238E27FC236}">
                <a16:creationId xmlns:a16="http://schemas.microsoft.com/office/drawing/2014/main" id="{6AAD3B92-3CD5-4BCF-750B-7CE6E1F43B81}"/>
              </a:ext>
            </a:extLst>
          </p:cNvPr>
          <p:cNvPicPr>
            <a:picLocks noChangeAspect="1"/>
          </p:cNvPicPr>
          <p:nvPr/>
        </p:nvPicPr>
        <p:blipFill rotWithShape="1">
          <a:blip r:embed="rId4"/>
          <a:srcRect t="15342" r="1" b="25394"/>
          <a:stretch/>
        </p:blipFill>
        <p:spPr>
          <a:xfrm>
            <a:off x="6195373" y="321733"/>
            <a:ext cx="5674897" cy="5979074"/>
          </a:xfrm>
          <a:prstGeom prst="rect">
            <a:avLst/>
          </a:prstGeom>
        </p:spPr>
      </p:pic>
    </p:spTree>
    <p:extLst>
      <p:ext uri="{BB962C8B-B14F-4D97-AF65-F5344CB8AC3E}">
        <p14:creationId xmlns:p14="http://schemas.microsoft.com/office/powerpoint/2010/main" val="1803510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magine 6">
            <a:extLst>
              <a:ext uri="{FF2B5EF4-FFF2-40B4-BE49-F238E27FC236}">
                <a16:creationId xmlns:a16="http://schemas.microsoft.com/office/drawing/2014/main" id="{8C207802-2268-9EEC-126C-4FF8D15CB942}"/>
              </a:ext>
            </a:extLst>
          </p:cNvPr>
          <p:cNvPicPr>
            <a:picLocks noChangeAspect="1"/>
          </p:cNvPicPr>
          <p:nvPr/>
        </p:nvPicPr>
        <p:blipFill>
          <a:blip r:embed="rId2"/>
          <a:stretch>
            <a:fillRect/>
          </a:stretch>
        </p:blipFill>
        <p:spPr>
          <a:xfrm>
            <a:off x="643467" y="1906767"/>
            <a:ext cx="5294716" cy="3044463"/>
          </a:xfrm>
          <a:prstGeom prst="rect">
            <a:avLst/>
          </a:prstGeom>
        </p:spPr>
      </p:pic>
      <p:cxnSp>
        <p:nvCxnSpPr>
          <p:cNvPr id="16" name="Straight Connector 1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4" name="Immagine 3">
            <a:extLst>
              <a:ext uri="{FF2B5EF4-FFF2-40B4-BE49-F238E27FC236}">
                <a16:creationId xmlns:a16="http://schemas.microsoft.com/office/drawing/2014/main" id="{9A23ACC1-E003-6A63-0625-E08315F38574}"/>
              </a:ext>
            </a:extLst>
          </p:cNvPr>
          <p:cNvPicPr>
            <a:picLocks noChangeAspect="1"/>
          </p:cNvPicPr>
          <p:nvPr/>
        </p:nvPicPr>
        <p:blipFill>
          <a:blip r:embed="rId3"/>
          <a:stretch>
            <a:fillRect/>
          </a:stretch>
        </p:blipFill>
        <p:spPr>
          <a:xfrm>
            <a:off x="6253817" y="1847204"/>
            <a:ext cx="5294715" cy="3163592"/>
          </a:xfrm>
          <a:prstGeom prst="rect">
            <a:avLst/>
          </a:prstGeom>
        </p:spPr>
      </p:pic>
    </p:spTree>
    <p:extLst>
      <p:ext uri="{BB962C8B-B14F-4D97-AF65-F5344CB8AC3E}">
        <p14:creationId xmlns:p14="http://schemas.microsoft.com/office/powerpoint/2010/main" val="16843834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6655</TotalTime>
  <Words>2936</Words>
  <Application>Microsoft Office PowerPoint</Application>
  <PresentationFormat>Widescreen</PresentationFormat>
  <Paragraphs>486</Paragraphs>
  <Slides>56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Aptos</vt:lpstr>
      <vt:lpstr>Aptos Display</vt:lpstr>
      <vt:lpstr>Arial</vt:lpstr>
      <vt:lpstr>Calibri</vt:lpstr>
      <vt:lpstr>Symbol</vt:lpstr>
      <vt:lpstr>Wingdings</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Methods</vt:lpstr>
      <vt:lpstr>Methods</vt:lpstr>
      <vt:lpstr>Methods</vt:lpstr>
      <vt:lpstr>Methods</vt:lpstr>
      <vt:lpstr>Level of evidence and grade recommendation </vt:lpstr>
      <vt:lpstr>Methods</vt:lpstr>
      <vt:lpstr>  1- MBS for BMI 30 - 34.9 kg/m2   </vt:lpstr>
      <vt:lpstr>1- MBS for BMI 30 - 34.9 kg/m2  </vt:lpstr>
      <vt:lpstr>2- MBS for BMI  35-40 kg/m2 without obesity-associated medical problems  </vt:lpstr>
      <vt:lpstr>2- MBS for BMI  35-40 kg/m2 without obesity-associated medical  problems  - Delphi Table 2 </vt:lpstr>
      <vt:lpstr>3-  BMI thresholds in the Asian population   </vt:lpstr>
      <vt:lpstr>3-  BMI thresholds in the Asian population   </vt:lpstr>
      <vt:lpstr>4- MBS in the older population </vt:lpstr>
      <vt:lpstr>4- MBS in the older population   </vt:lpstr>
      <vt:lpstr>5- MBS for pediatrics and adolescents   </vt:lpstr>
      <vt:lpstr>5- MBS for pediatrics and adolescents  </vt:lpstr>
      <vt:lpstr>6- MBS prior to joint arthroplasty  - Delphi  </vt:lpstr>
      <vt:lpstr>6- MBS prior to joint arthroplasty  - Delphi  </vt:lpstr>
      <vt:lpstr>7- MBS and abdominal wall hernia   </vt:lpstr>
      <vt:lpstr>7- MBS and abdominal wall hernia  </vt:lpstr>
      <vt:lpstr>PowerPoint Presentation</vt:lpstr>
      <vt:lpstr>8-MBS and organ transplantation   </vt:lpstr>
      <vt:lpstr>9- MBS and BMI&gt;60   </vt:lpstr>
      <vt:lpstr>9- MBS and BMI&gt;60   </vt:lpstr>
      <vt:lpstr>10- MBS in patients with liver cirrhosis   </vt:lpstr>
      <vt:lpstr>10- MBS in patients with liver cirrhosis   </vt:lpstr>
      <vt:lpstr>11- MBS in patients with heart failure   </vt:lpstr>
      <vt:lpstr>11- MBS in patients with heart failure   </vt:lpstr>
      <vt:lpstr>12- Multidisciplinary care   </vt:lpstr>
      <vt:lpstr>12- Multidisciplinary care   </vt:lpstr>
      <vt:lpstr>13- Revisional Surgery  </vt:lpstr>
      <vt:lpstr>13- Revisional Surgery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PIETRO</dc:creator>
  <cp:lastModifiedBy>Antonio Vitiello</cp:lastModifiedBy>
  <cp:revision>28</cp:revision>
  <dcterms:created xsi:type="dcterms:W3CDTF">2024-05-12T09:49:56Z</dcterms:created>
  <dcterms:modified xsi:type="dcterms:W3CDTF">2024-05-18T20:07:24Z</dcterms:modified>
</cp:coreProperties>
</file>